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7" r:id="rId1"/>
  </p:sldMasterIdLst>
  <p:notesMasterIdLst>
    <p:notesMasterId r:id="rId57"/>
  </p:notesMasterIdLst>
  <p:handoutMasterIdLst>
    <p:handoutMasterId r:id="rId58"/>
  </p:handoutMasterIdLst>
  <p:sldIdLst>
    <p:sldId id="301" r:id="rId2"/>
    <p:sldId id="601" r:id="rId3"/>
    <p:sldId id="629" r:id="rId4"/>
    <p:sldId id="505" r:id="rId5"/>
    <p:sldId id="662" r:id="rId6"/>
    <p:sldId id="723" r:id="rId7"/>
    <p:sldId id="724" r:id="rId8"/>
    <p:sldId id="606" r:id="rId9"/>
    <p:sldId id="635" r:id="rId10"/>
    <p:sldId id="636" r:id="rId11"/>
    <p:sldId id="637" r:id="rId12"/>
    <p:sldId id="638" r:id="rId13"/>
    <p:sldId id="610" r:id="rId14"/>
    <p:sldId id="659" r:id="rId15"/>
    <p:sldId id="722" r:id="rId16"/>
    <p:sldId id="510" r:id="rId17"/>
    <p:sldId id="594" r:id="rId18"/>
    <p:sldId id="664" r:id="rId19"/>
    <p:sldId id="675" r:id="rId20"/>
    <p:sldId id="683" r:id="rId21"/>
    <p:sldId id="676" r:id="rId22"/>
    <p:sldId id="684" r:id="rId23"/>
    <p:sldId id="677" r:id="rId24"/>
    <p:sldId id="678" r:id="rId25"/>
    <p:sldId id="685" r:id="rId26"/>
    <p:sldId id="679" r:id="rId27"/>
    <p:sldId id="686" r:id="rId28"/>
    <p:sldId id="680" r:id="rId29"/>
    <p:sldId id="687" r:id="rId30"/>
    <p:sldId id="681" r:id="rId31"/>
    <p:sldId id="682" r:id="rId32"/>
    <p:sldId id="688" r:id="rId33"/>
    <p:sldId id="689" r:id="rId34"/>
    <p:sldId id="690" r:id="rId35"/>
    <p:sldId id="695" r:id="rId36"/>
    <p:sldId id="696" r:id="rId37"/>
    <p:sldId id="697" r:id="rId38"/>
    <p:sldId id="698" r:id="rId39"/>
    <p:sldId id="699" r:id="rId40"/>
    <p:sldId id="700" r:id="rId41"/>
    <p:sldId id="702" r:id="rId42"/>
    <p:sldId id="701" r:id="rId43"/>
    <p:sldId id="703" r:id="rId44"/>
    <p:sldId id="704" r:id="rId45"/>
    <p:sldId id="705" r:id="rId46"/>
    <p:sldId id="706" r:id="rId47"/>
    <p:sldId id="712" r:id="rId48"/>
    <p:sldId id="713" r:id="rId49"/>
    <p:sldId id="714" r:id="rId50"/>
    <p:sldId id="715" r:id="rId51"/>
    <p:sldId id="716" r:id="rId52"/>
    <p:sldId id="710" r:id="rId53"/>
    <p:sldId id="719" r:id="rId54"/>
    <p:sldId id="596" r:id="rId55"/>
    <p:sldId id="718" r:id="rId56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accent1"/>
      </a:buClr>
      <a:defRPr sz="2400" kern="1200">
        <a:solidFill>
          <a:schemeClr val="tx1"/>
        </a:solidFill>
        <a:latin typeface="Helvetica" pitchFamily="68" charset="0"/>
        <a:ea typeface="ＭＳ Ｐゴシック" pitchFamily="34" charset="-128"/>
        <a:cs typeface="Times New Roman" pitchFamily="18" charset="0"/>
      </a:defRPr>
    </a:lvl1pPr>
    <a:lvl2pPr marL="457200" algn="l" rtl="0" fontAlgn="base">
      <a:spcBef>
        <a:spcPct val="20000"/>
      </a:spcBef>
      <a:spcAft>
        <a:spcPct val="0"/>
      </a:spcAft>
      <a:buClr>
        <a:schemeClr val="accent1"/>
      </a:buClr>
      <a:defRPr sz="2400" kern="1200">
        <a:solidFill>
          <a:schemeClr val="tx1"/>
        </a:solidFill>
        <a:latin typeface="Helvetica" pitchFamily="68" charset="0"/>
        <a:ea typeface="ＭＳ Ｐゴシック" pitchFamily="34" charset="-128"/>
        <a:cs typeface="Times New Roman" pitchFamily="18" charset="0"/>
      </a:defRPr>
    </a:lvl2pPr>
    <a:lvl3pPr marL="914400" algn="l" rtl="0" fontAlgn="base">
      <a:spcBef>
        <a:spcPct val="20000"/>
      </a:spcBef>
      <a:spcAft>
        <a:spcPct val="0"/>
      </a:spcAft>
      <a:buClr>
        <a:schemeClr val="accent1"/>
      </a:buClr>
      <a:defRPr sz="2400" kern="1200">
        <a:solidFill>
          <a:schemeClr val="tx1"/>
        </a:solidFill>
        <a:latin typeface="Helvetica" pitchFamily="68" charset="0"/>
        <a:ea typeface="ＭＳ Ｐゴシック" pitchFamily="34" charset="-128"/>
        <a:cs typeface="Times New Roman" pitchFamily="18" charset="0"/>
      </a:defRPr>
    </a:lvl3pPr>
    <a:lvl4pPr marL="1371600" algn="l" rtl="0" fontAlgn="base">
      <a:spcBef>
        <a:spcPct val="20000"/>
      </a:spcBef>
      <a:spcAft>
        <a:spcPct val="0"/>
      </a:spcAft>
      <a:buClr>
        <a:schemeClr val="accent1"/>
      </a:buClr>
      <a:defRPr sz="2400" kern="1200">
        <a:solidFill>
          <a:schemeClr val="tx1"/>
        </a:solidFill>
        <a:latin typeface="Helvetica" pitchFamily="68" charset="0"/>
        <a:ea typeface="ＭＳ Ｐゴシック" pitchFamily="34" charset="-128"/>
        <a:cs typeface="Times New Roman" pitchFamily="18" charset="0"/>
      </a:defRPr>
    </a:lvl4pPr>
    <a:lvl5pPr marL="1828800" algn="l" rtl="0" fontAlgn="base">
      <a:spcBef>
        <a:spcPct val="20000"/>
      </a:spcBef>
      <a:spcAft>
        <a:spcPct val="0"/>
      </a:spcAft>
      <a:buClr>
        <a:schemeClr val="accent1"/>
      </a:buClr>
      <a:defRPr sz="2400" kern="1200">
        <a:solidFill>
          <a:schemeClr val="tx1"/>
        </a:solidFill>
        <a:latin typeface="Helvetica" pitchFamily="68" charset="0"/>
        <a:ea typeface="ＭＳ Ｐゴシック" pitchFamily="34" charset="-128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Helvetica" pitchFamily="68" charset="0"/>
        <a:ea typeface="ＭＳ Ｐゴシック" pitchFamily="34" charset="-128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Helvetica" pitchFamily="68" charset="0"/>
        <a:ea typeface="ＭＳ Ｐゴシック" pitchFamily="34" charset="-128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Helvetica" pitchFamily="68" charset="0"/>
        <a:ea typeface="ＭＳ Ｐゴシック" pitchFamily="34" charset="-128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Helvetica" pitchFamily="68" charset="0"/>
        <a:ea typeface="ＭＳ Ｐゴシック" pitchFamily="34" charset="-128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Liljedahl" initials="PL" lastIdx="1" clrIdx="0">
    <p:extLst>
      <p:ext uri="{19B8F6BF-5375-455C-9EA6-DF929625EA0E}">
        <p15:presenceInfo xmlns:p15="http://schemas.microsoft.com/office/powerpoint/2012/main" userId="7c36b73ea340d8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00421E"/>
    <a:srgbClr val="D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5" autoAdjust="0"/>
    <p:restoredTop sz="94648" autoAdjust="0"/>
  </p:normalViewPr>
  <p:slideViewPr>
    <p:cSldViewPr>
      <p:cViewPr varScale="1">
        <p:scale>
          <a:sx n="131" d="100"/>
          <a:sy n="131" d="100"/>
        </p:scale>
        <p:origin x="64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5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148" y="54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9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Now You Try One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BF57-4B0C-9413-6BDBD4DD25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BF57-4B0C-9413-6BDBD4DD25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BF57-4B0C-9413-6BDBD4DD25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BF57-4B0C-9413-6BDBD4DD25C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BF57-4B0C-9413-6BDBD4DD25C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BF57-4B0C-9413-6BDBD4DD25C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BF57-4B0C-9413-6BDBD4DD25C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BF57-4B0C-9413-6BDBD4DD25C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BF57-4B0C-9413-6BDBD4DD25C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6B87C7E-9A7F-4782-A5B5-2A7EC82BCA87}" type="CATEGORYNAME">
                      <a:rPr lang="en-US"/>
                      <a:pPr/>
                      <a:t>[CATEGORY NAME]</a:t>
                    </a:fld>
                    <a:r>
                      <a:rPr lang="en-US"/>
                      <a:t>
(n=3)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F57-4B0C-9413-6BDBD4DD25C7}"/>
                </c:ext>
              </c:extLst>
            </c:dLbl>
            <c:dLbl>
              <c:idx val="1"/>
              <c:layout>
                <c:manualLayout>
                  <c:x val="-0.10883137058895397"/>
                  <c:y val="-0.24669906742378231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>
                        <a:solidFill>
                          <a:schemeClr val="bg1"/>
                        </a:solidFill>
                      </a:rPr>
                      <a:t>Trying</a:t>
                    </a:r>
                    <a:r>
                      <a:rPr lang="en-US" sz="2000" baseline="0" dirty="0">
                        <a:solidFill>
                          <a:schemeClr val="bg1"/>
                        </a:solidFill>
                      </a:rPr>
                      <a:t> it </a:t>
                    </a:r>
                    <a:r>
                      <a:rPr lang="en-US" sz="2000" dirty="0">
                        <a:solidFill>
                          <a:schemeClr val="bg1"/>
                        </a:solidFill>
                      </a:rPr>
                      <a:t>
(n=6)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F57-4B0C-9413-6BDBD4DD25C7}"/>
                </c:ext>
              </c:extLst>
            </c:dLbl>
            <c:dLbl>
              <c:idx val="2"/>
              <c:layout>
                <c:manualLayout>
                  <c:x val="0.10072448664505172"/>
                  <c:y val="-0.25992587732089045"/>
                </c:manualLayout>
              </c:layout>
              <c:tx>
                <c:rich>
                  <a:bodyPr/>
                  <a:lstStyle/>
                  <a:p>
                    <a:fld id="{8D80EC9C-F479-483D-9E82-1E75406318D9}" type="CATEGORYNAME">
                      <a:rPr lang="en-US"/>
                      <a:pPr/>
                      <a:t>[CATEGORY NAME]</a:t>
                    </a:fld>
                    <a:endParaRPr lang="en-US"/>
                  </a:p>
                  <a:p>
                    <a:r>
                      <a:rPr lang="en-US"/>
                      <a:t>(n=4)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F57-4B0C-9413-6BDBD4DD25C7}"/>
                </c:ext>
              </c:extLst>
            </c:dLbl>
            <c:dLbl>
              <c:idx val="3"/>
              <c:tx>
                <c:rich>
                  <a:bodyPr rot="-840000" spcFirstLastPara="1" vertOverflow="ellipsis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0672225-4DCC-44E7-B19B-D2F04CD58C58}" type="CATEGORYNAME">
                      <a:rPr lang="en-US" sz="2000"/>
                      <a:pPr>
                        <a:defRPr sz="2000"/>
                      </a:pPr>
                      <a:t>[CATEGORY NAME]</a:t>
                    </a:fld>
                    <a:r>
                      <a:rPr lang="en-US" sz="2000"/>
                      <a:t> (n=2)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-84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F57-4B0C-9413-6BDBD4DD25C7}"/>
                </c:ext>
              </c:extLst>
            </c:dLbl>
            <c:dLbl>
              <c:idx val="4"/>
              <c:layout>
                <c:manualLayout>
                  <c:x val="3.0148602748185829E-2"/>
                  <c:y val="0.15496937882764655"/>
                </c:manualLayout>
              </c:layout>
              <c:tx>
                <c:rich>
                  <a:bodyPr/>
                  <a:lstStyle/>
                  <a:p>
                    <a:fld id="{B488B41C-F33D-4880-858E-2474AA5EE743}" type="CATEGORYNAME">
                      <a:rPr lang="en-US"/>
                      <a:pPr/>
                      <a:t>[CATEGORY NAME]</a:t>
                    </a:fld>
                    <a:r>
                      <a:rPr lang="en-US"/>
                      <a:t>
(n=17)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F57-4B0C-9413-6BDBD4DD25C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F57-4B0C-9413-6BDBD4DD25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5"/>
                <c:pt idx="0">
                  <c:v>Slacking</c:v>
                </c:pt>
                <c:pt idx="1">
                  <c:v>Checking Understanding</c:v>
                </c:pt>
                <c:pt idx="2">
                  <c:v>Stalling</c:v>
                </c:pt>
                <c:pt idx="3">
                  <c:v>Faking</c:v>
                </c:pt>
                <c:pt idx="4">
                  <c:v>Mimicking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</c:v>
                </c:pt>
                <c:pt idx="1">
                  <c:v>6</c:v>
                </c:pt>
                <c:pt idx="2">
                  <c:v>4</c:v>
                </c:pt>
                <c:pt idx="3">
                  <c:v>2</c:v>
                </c:pt>
                <c:pt idx="4">
                  <c:v>17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F57-4B0C-9413-6BDBD4DD25C7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A4ECCC-ECE7-46B1-A7E5-6100A9522E2A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08DE83BF-5B9B-4A12-A99F-DCAC36B5950C}">
      <dgm:prSet phldrT="[Text]" custT="1"/>
      <dgm:spPr/>
      <dgm:t>
        <a:bodyPr/>
        <a:lstStyle/>
        <a:p>
          <a:pPr algn="ctr">
            <a:spcAft>
              <a:spcPts val="0"/>
            </a:spcAft>
          </a:pPr>
          <a:r>
            <a:rPr lang="en-US" sz="2800" b="1" dirty="0">
              <a:solidFill>
                <a:srgbClr val="FF0000"/>
              </a:solidFill>
              <a:latin typeface="CoertSchrift Romaans" pitchFamily="2" charset="0"/>
            </a:rPr>
            <a:t>STUDENTS </a:t>
          </a:r>
        </a:p>
        <a:p>
          <a:pPr algn="ctr">
            <a:spcAft>
              <a:spcPts val="0"/>
            </a:spcAft>
          </a:pPr>
          <a:r>
            <a:rPr lang="en-US" sz="2800" b="1" dirty="0">
              <a:solidFill>
                <a:srgbClr val="FF0000"/>
              </a:solidFill>
              <a:latin typeface="CoertSchrift Romaans" pitchFamily="2" charset="0"/>
            </a:rPr>
            <a:t>NOT THINKING</a:t>
          </a:r>
          <a:endParaRPr lang="en-CA" sz="2800" b="1" dirty="0">
            <a:solidFill>
              <a:srgbClr val="FF0000"/>
            </a:solidFill>
            <a:latin typeface="CoertSchrift Romaans" pitchFamily="2" charset="0"/>
          </a:endParaRPr>
        </a:p>
      </dgm:t>
    </dgm:pt>
    <dgm:pt modelId="{5C8BBDD2-96C0-45A1-AE72-74E68A979514}" type="parTrans" cxnId="{052E68EA-F79B-4FF6-9FB3-54A79BFE7617}">
      <dgm:prSet/>
      <dgm:spPr/>
      <dgm:t>
        <a:bodyPr/>
        <a:lstStyle/>
        <a:p>
          <a:endParaRPr lang="en-CA" sz="2800">
            <a:latin typeface="CoertSchrift Romaans" pitchFamily="2" charset="0"/>
          </a:endParaRPr>
        </a:p>
      </dgm:t>
    </dgm:pt>
    <dgm:pt modelId="{F5F8871D-AB29-466A-8725-069DC7B71831}" type="sibTrans" cxnId="{052E68EA-F79B-4FF6-9FB3-54A79BFE7617}">
      <dgm:prSet/>
      <dgm:spPr>
        <a:ln>
          <a:noFill/>
        </a:ln>
      </dgm:spPr>
      <dgm:t>
        <a:bodyPr/>
        <a:lstStyle/>
        <a:p>
          <a:endParaRPr lang="en-CA" sz="2800">
            <a:latin typeface="CoertSchrift Romaans" pitchFamily="2" charset="0"/>
          </a:endParaRPr>
        </a:p>
      </dgm:t>
    </dgm:pt>
    <dgm:pt modelId="{33665758-988C-4258-8E07-41F5D33C43E5}">
      <dgm:prSet phldrT="[Text]" custT="1"/>
      <dgm:spPr/>
      <dgm:t>
        <a:bodyPr/>
        <a:lstStyle/>
        <a:p>
          <a:pPr algn="ctr"/>
          <a:r>
            <a:rPr lang="en-US" sz="2800" b="1" dirty="0">
              <a:solidFill>
                <a:srgbClr val="FF0000"/>
              </a:solidFill>
              <a:latin typeface="CoertSchrift Romaans" pitchFamily="2" charset="0"/>
            </a:rPr>
            <a:t>INSTITUTIONAL NORMS</a:t>
          </a:r>
          <a:endParaRPr lang="en-CA" sz="2800" b="1" dirty="0">
            <a:solidFill>
              <a:srgbClr val="FF0000"/>
            </a:solidFill>
            <a:latin typeface="CoertSchrift Romaans" pitchFamily="2" charset="0"/>
          </a:endParaRPr>
        </a:p>
      </dgm:t>
    </dgm:pt>
    <dgm:pt modelId="{A6AA09DC-F0BA-4399-B955-80852C010277}" type="parTrans" cxnId="{1431DCBB-E605-4F0E-BA16-1E307F65B335}">
      <dgm:prSet/>
      <dgm:spPr/>
      <dgm:t>
        <a:bodyPr/>
        <a:lstStyle/>
        <a:p>
          <a:endParaRPr lang="en-CA" sz="2800">
            <a:latin typeface="CoertSchrift Romaans" pitchFamily="2" charset="0"/>
          </a:endParaRPr>
        </a:p>
      </dgm:t>
    </dgm:pt>
    <dgm:pt modelId="{A8780AFF-B286-480F-B6E1-A332E7AD8E7E}" type="sibTrans" cxnId="{1431DCBB-E605-4F0E-BA16-1E307F65B335}">
      <dgm:prSet/>
      <dgm:spPr>
        <a:ln>
          <a:noFill/>
        </a:ln>
      </dgm:spPr>
      <dgm:t>
        <a:bodyPr/>
        <a:lstStyle/>
        <a:p>
          <a:endParaRPr lang="en-CA" sz="2800">
            <a:latin typeface="CoertSchrift Romaans" pitchFamily="2" charset="0"/>
          </a:endParaRPr>
        </a:p>
      </dgm:t>
    </dgm:pt>
    <dgm:pt modelId="{E1EEA671-01F6-4AE8-9808-607A12EE886C}" type="pres">
      <dgm:prSet presAssocID="{AEA4ECCC-ECE7-46B1-A7E5-6100A9522E2A}" presName="cycle" presStyleCnt="0">
        <dgm:presLayoutVars>
          <dgm:dir/>
          <dgm:resizeHandles val="exact"/>
        </dgm:presLayoutVars>
      </dgm:prSet>
      <dgm:spPr/>
    </dgm:pt>
    <dgm:pt modelId="{890F65BB-3C05-465C-996A-4677A877E42B}" type="pres">
      <dgm:prSet presAssocID="{08DE83BF-5B9B-4A12-A99F-DCAC36B5950C}" presName="dummy" presStyleCnt="0"/>
      <dgm:spPr/>
    </dgm:pt>
    <dgm:pt modelId="{089324C4-74A0-402C-878C-DA807858025F}" type="pres">
      <dgm:prSet presAssocID="{08DE83BF-5B9B-4A12-A99F-DCAC36B5950C}" presName="node" presStyleLbl="revTx" presStyleIdx="0" presStyleCnt="2" custScaleX="188422" custRadScaleRad="137439">
        <dgm:presLayoutVars>
          <dgm:bulletEnabled val="1"/>
        </dgm:presLayoutVars>
      </dgm:prSet>
      <dgm:spPr/>
    </dgm:pt>
    <dgm:pt modelId="{903D3543-41EF-491A-A1C6-5E9FDA454C0C}" type="pres">
      <dgm:prSet presAssocID="{F5F8871D-AB29-466A-8725-069DC7B71831}" presName="sibTrans" presStyleLbl="node1" presStyleIdx="0" presStyleCnt="2"/>
      <dgm:spPr/>
    </dgm:pt>
    <dgm:pt modelId="{E2E5B025-D5F6-41A9-9164-DE759B95B329}" type="pres">
      <dgm:prSet presAssocID="{33665758-988C-4258-8E07-41F5D33C43E5}" presName="dummy" presStyleCnt="0"/>
      <dgm:spPr/>
    </dgm:pt>
    <dgm:pt modelId="{AE5F308F-F77D-46BD-9496-3F717EDB8516}" type="pres">
      <dgm:prSet presAssocID="{33665758-988C-4258-8E07-41F5D33C43E5}" presName="node" presStyleLbl="revTx" presStyleIdx="1" presStyleCnt="2" custScaleX="188617" custRadScaleRad="143155">
        <dgm:presLayoutVars>
          <dgm:bulletEnabled val="1"/>
        </dgm:presLayoutVars>
      </dgm:prSet>
      <dgm:spPr/>
    </dgm:pt>
    <dgm:pt modelId="{ABCF74F1-E3FD-48B1-A348-1A184A97B745}" type="pres">
      <dgm:prSet presAssocID="{A8780AFF-B286-480F-B6E1-A332E7AD8E7E}" presName="sibTrans" presStyleLbl="node1" presStyleIdx="1" presStyleCnt="2"/>
      <dgm:spPr/>
    </dgm:pt>
  </dgm:ptLst>
  <dgm:cxnLst>
    <dgm:cxn modelId="{4A628626-404B-4158-BE52-58B9137D4D86}" type="presOf" srcId="{AEA4ECCC-ECE7-46B1-A7E5-6100A9522E2A}" destId="{E1EEA671-01F6-4AE8-9808-607A12EE886C}" srcOrd="0" destOrd="0" presId="urn:microsoft.com/office/officeart/2005/8/layout/cycle1"/>
    <dgm:cxn modelId="{67D8332A-9B2F-4D3F-BD9A-7C6E638F4F8F}" type="presOf" srcId="{33665758-988C-4258-8E07-41F5D33C43E5}" destId="{AE5F308F-F77D-46BD-9496-3F717EDB8516}" srcOrd="0" destOrd="0" presId="urn:microsoft.com/office/officeart/2005/8/layout/cycle1"/>
    <dgm:cxn modelId="{AB28C77D-0F4E-4186-B2BA-7DF6CBBA498E}" type="presOf" srcId="{A8780AFF-B286-480F-B6E1-A332E7AD8E7E}" destId="{ABCF74F1-E3FD-48B1-A348-1A184A97B745}" srcOrd="0" destOrd="0" presId="urn:microsoft.com/office/officeart/2005/8/layout/cycle1"/>
    <dgm:cxn modelId="{1431DCBB-E605-4F0E-BA16-1E307F65B335}" srcId="{AEA4ECCC-ECE7-46B1-A7E5-6100A9522E2A}" destId="{33665758-988C-4258-8E07-41F5D33C43E5}" srcOrd="1" destOrd="0" parTransId="{A6AA09DC-F0BA-4399-B955-80852C010277}" sibTransId="{A8780AFF-B286-480F-B6E1-A332E7AD8E7E}"/>
    <dgm:cxn modelId="{BEC9BBCD-C440-4993-99F2-0077AC4C1B65}" type="presOf" srcId="{F5F8871D-AB29-466A-8725-069DC7B71831}" destId="{903D3543-41EF-491A-A1C6-5E9FDA454C0C}" srcOrd="0" destOrd="0" presId="urn:microsoft.com/office/officeart/2005/8/layout/cycle1"/>
    <dgm:cxn modelId="{B3A1CBDA-CDF5-4CF2-B4F7-3574D7B3647E}" type="presOf" srcId="{08DE83BF-5B9B-4A12-A99F-DCAC36B5950C}" destId="{089324C4-74A0-402C-878C-DA807858025F}" srcOrd="0" destOrd="0" presId="urn:microsoft.com/office/officeart/2005/8/layout/cycle1"/>
    <dgm:cxn modelId="{052E68EA-F79B-4FF6-9FB3-54A79BFE7617}" srcId="{AEA4ECCC-ECE7-46B1-A7E5-6100A9522E2A}" destId="{08DE83BF-5B9B-4A12-A99F-DCAC36B5950C}" srcOrd="0" destOrd="0" parTransId="{5C8BBDD2-96C0-45A1-AE72-74E68A979514}" sibTransId="{F5F8871D-AB29-466A-8725-069DC7B71831}"/>
    <dgm:cxn modelId="{CCA80C13-545B-4F1A-8594-3E2E6722BD28}" type="presParOf" srcId="{E1EEA671-01F6-4AE8-9808-607A12EE886C}" destId="{890F65BB-3C05-465C-996A-4677A877E42B}" srcOrd="0" destOrd="0" presId="urn:microsoft.com/office/officeart/2005/8/layout/cycle1"/>
    <dgm:cxn modelId="{B819ADA7-CF4A-4009-9F7F-DBD60D8310DB}" type="presParOf" srcId="{E1EEA671-01F6-4AE8-9808-607A12EE886C}" destId="{089324C4-74A0-402C-878C-DA807858025F}" srcOrd="1" destOrd="0" presId="urn:microsoft.com/office/officeart/2005/8/layout/cycle1"/>
    <dgm:cxn modelId="{B7AC4D28-7FA1-43EF-BF83-8778CA5EE816}" type="presParOf" srcId="{E1EEA671-01F6-4AE8-9808-607A12EE886C}" destId="{903D3543-41EF-491A-A1C6-5E9FDA454C0C}" srcOrd="2" destOrd="0" presId="urn:microsoft.com/office/officeart/2005/8/layout/cycle1"/>
    <dgm:cxn modelId="{F449DE1E-ED5A-4422-86DE-4FD90F5A7A71}" type="presParOf" srcId="{E1EEA671-01F6-4AE8-9808-607A12EE886C}" destId="{E2E5B025-D5F6-41A9-9164-DE759B95B329}" srcOrd="3" destOrd="0" presId="urn:microsoft.com/office/officeart/2005/8/layout/cycle1"/>
    <dgm:cxn modelId="{2CDA0ECE-C96F-4952-AD5A-CFECDC19F9D5}" type="presParOf" srcId="{E1EEA671-01F6-4AE8-9808-607A12EE886C}" destId="{AE5F308F-F77D-46BD-9496-3F717EDB8516}" srcOrd="4" destOrd="0" presId="urn:microsoft.com/office/officeart/2005/8/layout/cycle1"/>
    <dgm:cxn modelId="{F72076B2-DECA-4ABD-9213-AA3941D5C21B}" type="presParOf" srcId="{E1EEA671-01F6-4AE8-9808-607A12EE886C}" destId="{ABCF74F1-E3FD-48B1-A348-1A184A97B745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CAF27D2-20C4-4A22-89AE-B379E6076C12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7083DC04-947F-4E3A-AEAD-EC9EA6390F01}">
      <dgm:prSet phldrT="[Text]" custT="1"/>
      <dgm:spPr/>
      <dgm:t>
        <a:bodyPr/>
        <a:lstStyle/>
        <a:p>
          <a:endParaRPr lang="en-CA" sz="8000" dirty="0"/>
        </a:p>
      </dgm:t>
    </dgm:pt>
    <dgm:pt modelId="{1B7F700A-0AE2-402A-8FF3-A020767CD0FA}" type="parTrans" cxnId="{8CCF699F-7E97-4A42-A3CA-4ABC16E3DCEF}">
      <dgm:prSet/>
      <dgm:spPr/>
      <dgm:t>
        <a:bodyPr/>
        <a:lstStyle/>
        <a:p>
          <a:endParaRPr lang="en-CA"/>
        </a:p>
      </dgm:t>
    </dgm:pt>
    <dgm:pt modelId="{EBA598F7-A3AE-4999-B4BA-72CBC205E8D9}" type="sibTrans" cxnId="{8CCF699F-7E97-4A42-A3CA-4ABC16E3DCEF}">
      <dgm:prSet/>
      <dgm:spPr/>
      <dgm:t>
        <a:bodyPr/>
        <a:lstStyle/>
        <a:p>
          <a:endParaRPr lang="en-CA"/>
        </a:p>
      </dgm:t>
    </dgm:pt>
    <dgm:pt modelId="{E28E68F9-3433-41D8-9298-1CB3911FFE4E}">
      <dgm:prSet phldrT="[Text]"/>
      <dgm:spPr/>
      <dgm:t>
        <a:bodyPr/>
        <a:lstStyle/>
        <a:p>
          <a:pPr algn="l"/>
          <a:endParaRPr lang="en-CA" dirty="0"/>
        </a:p>
      </dgm:t>
    </dgm:pt>
    <dgm:pt modelId="{3AA831D2-7FDC-4DE0-A03E-A182C603737B}" type="sibTrans" cxnId="{863B4E0B-D5B6-4D9B-A37A-80D49E8C4FEF}">
      <dgm:prSet/>
      <dgm:spPr/>
      <dgm:t>
        <a:bodyPr/>
        <a:lstStyle/>
        <a:p>
          <a:endParaRPr lang="en-CA"/>
        </a:p>
      </dgm:t>
    </dgm:pt>
    <dgm:pt modelId="{4F2DC5C6-FA0C-493E-9FF7-C004D89B4A77}" type="parTrans" cxnId="{863B4E0B-D5B6-4D9B-A37A-80D49E8C4FEF}">
      <dgm:prSet/>
      <dgm:spPr/>
      <dgm:t>
        <a:bodyPr/>
        <a:lstStyle/>
        <a:p>
          <a:endParaRPr lang="en-CA"/>
        </a:p>
      </dgm:t>
    </dgm:pt>
    <dgm:pt modelId="{C099CF38-C2B2-4E0F-9951-0EE4CF3E834A}" type="pres">
      <dgm:prSet presAssocID="{FCAF27D2-20C4-4A22-89AE-B379E6076C1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C50F2E3-FD1C-4DB6-BFF6-65A06B1D559E}" type="pres">
      <dgm:prSet presAssocID="{E28E68F9-3433-41D8-9298-1CB3911FFE4E}" presName="Accent1" presStyleCnt="0"/>
      <dgm:spPr/>
    </dgm:pt>
    <dgm:pt modelId="{B32F4B83-1AF5-493B-945F-4559DF93F0C2}" type="pres">
      <dgm:prSet presAssocID="{E28E68F9-3433-41D8-9298-1CB3911FFE4E}" presName="Accent" presStyleLbl="node1" presStyleIdx="0" presStyleCnt="2"/>
      <dgm:spPr/>
    </dgm:pt>
    <dgm:pt modelId="{73E5F41B-AE1C-4399-A258-4DC27E51354B}" type="pres">
      <dgm:prSet presAssocID="{E28E68F9-3433-41D8-9298-1CB3911FFE4E}" presName="Parent1" presStyleLbl="revTx" presStyleIdx="0" presStyleCnt="2" custLinFactX="-66983" custLinFactNeighborX="-100000" custLinFactNeighborY="3641">
        <dgm:presLayoutVars>
          <dgm:chMax val="1"/>
          <dgm:chPref val="1"/>
          <dgm:bulletEnabled val="1"/>
        </dgm:presLayoutVars>
      </dgm:prSet>
      <dgm:spPr/>
    </dgm:pt>
    <dgm:pt modelId="{FC8E4665-193B-4330-9DAC-DF68DF27B986}" type="pres">
      <dgm:prSet presAssocID="{7083DC04-947F-4E3A-AEAD-EC9EA6390F01}" presName="Accent2" presStyleCnt="0"/>
      <dgm:spPr/>
    </dgm:pt>
    <dgm:pt modelId="{E6926F88-E691-4294-8AB6-3511BFA4061E}" type="pres">
      <dgm:prSet presAssocID="{7083DC04-947F-4E3A-AEAD-EC9EA6390F01}" presName="Accent" presStyleLbl="node1" presStyleIdx="1" presStyleCnt="2"/>
      <dgm:spPr/>
    </dgm:pt>
    <dgm:pt modelId="{2683F64E-122B-4975-9BDD-EEDC1D8E14BD}" type="pres">
      <dgm:prSet presAssocID="{7083DC04-947F-4E3A-AEAD-EC9EA6390F01}" presName="Parent2" presStyleLbl="revTx" presStyleIdx="1" presStyleCnt="2" custLinFactX="61212" custLinFactNeighborX="100000" custLinFactNeighborY="8896">
        <dgm:presLayoutVars>
          <dgm:chMax val="1"/>
          <dgm:chPref val="1"/>
          <dgm:bulletEnabled val="1"/>
        </dgm:presLayoutVars>
      </dgm:prSet>
      <dgm:spPr/>
    </dgm:pt>
  </dgm:ptLst>
  <dgm:cxnLst>
    <dgm:cxn modelId="{863B4E0B-D5B6-4D9B-A37A-80D49E8C4FEF}" srcId="{FCAF27D2-20C4-4A22-89AE-B379E6076C12}" destId="{E28E68F9-3433-41D8-9298-1CB3911FFE4E}" srcOrd="0" destOrd="0" parTransId="{4F2DC5C6-FA0C-493E-9FF7-C004D89B4A77}" sibTransId="{3AA831D2-7FDC-4DE0-A03E-A182C603737B}"/>
    <dgm:cxn modelId="{A9B7AC43-488C-4630-90AA-CED010BD95F3}" type="presOf" srcId="{FCAF27D2-20C4-4A22-89AE-B379E6076C12}" destId="{C099CF38-C2B2-4E0F-9951-0EE4CF3E834A}" srcOrd="0" destOrd="0" presId="urn:microsoft.com/office/officeart/2009/layout/CircleArrowProcess"/>
    <dgm:cxn modelId="{8CCF699F-7E97-4A42-A3CA-4ABC16E3DCEF}" srcId="{FCAF27D2-20C4-4A22-89AE-B379E6076C12}" destId="{7083DC04-947F-4E3A-AEAD-EC9EA6390F01}" srcOrd="1" destOrd="0" parTransId="{1B7F700A-0AE2-402A-8FF3-A020767CD0FA}" sibTransId="{EBA598F7-A3AE-4999-B4BA-72CBC205E8D9}"/>
    <dgm:cxn modelId="{7184C4C6-B254-4729-B46C-3F2894B3F86B}" type="presOf" srcId="{7083DC04-947F-4E3A-AEAD-EC9EA6390F01}" destId="{2683F64E-122B-4975-9BDD-EEDC1D8E14BD}" srcOrd="0" destOrd="0" presId="urn:microsoft.com/office/officeart/2009/layout/CircleArrowProcess"/>
    <dgm:cxn modelId="{D2F94CED-0A57-4864-BECA-CC00F682C04D}" type="presOf" srcId="{E28E68F9-3433-41D8-9298-1CB3911FFE4E}" destId="{73E5F41B-AE1C-4399-A258-4DC27E51354B}" srcOrd="0" destOrd="0" presId="urn:microsoft.com/office/officeart/2009/layout/CircleArrowProcess"/>
    <dgm:cxn modelId="{2C75BD7C-3B3A-483E-9736-D6EB7F2F5A30}" type="presParOf" srcId="{C099CF38-C2B2-4E0F-9951-0EE4CF3E834A}" destId="{EC50F2E3-FD1C-4DB6-BFF6-65A06B1D559E}" srcOrd="0" destOrd="0" presId="urn:microsoft.com/office/officeart/2009/layout/CircleArrowProcess"/>
    <dgm:cxn modelId="{4087041E-268D-4118-A7BF-D9C26FC69AB9}" type="presParOf" srcId="{EC50F2E3-FD1C-4DB6-BFF6-65A06B1D559E}" destId="{B32F4B83-1AF5-493B-945F-4559DF93F0C2}" srcOrd="0" destOrd="0" presId="urn:microsoft.com/office/officeart/2009/layout/CircleArrowProcess"/>
    <dgm:cxn modelId="{4F3C1652-F17C-4424-AC60-3DF6B5891BA4}" type="presParOf" srcId="{C099CF38-C2B2-4E0F-9951-0EE4CF3E834A}" destId="{73E5F41B-AE1C-4399-A258-4DC27E51354B}" srcOrd="1" destOrd="0" presId="urn:microsoft.com/office/officeart/2009/layout/CircleArrowProcess"/>
    <dgm:cxn modelId="{86CE7C2F-AA64-455F-8AF2-BE2E260ECEF6}" type="presParOf" srcId="{C099CF38-C2B2-4E0F-9951-0EE4CF3E834A}" destId="{FC8E4665-193B-4330-9DAC-DF68DF27B986}" srcOrd="2" destOrd="0" presId="urn:microsoft.com/office/officeart/2009/layout/CircleArrowProcess"/>
    <dgm:cxn modelId="{F42C126E-F889-40EB-B867-2BF2AA6EC321}" type="presParOf" srcId="{FC8E4665-193B-4330-9DAC-DF68DF27B986}" destId="{E6926F88-E691-4294-8AB6-3511BFA4061E}" srcOrd="0" destOrd="0" presId="urn:microsoft.com/office/officeart/2009/layout/CircleArrowProcess"/>
    <dgm:cxn modelId="{407368AB-28BF-4010-9751-565AAC5952B6}" type="presParOf" srcId="{C099CF38-C2B2-4E0F-9951-0EE4CF3E834A}" destId="{2683F64E-122B-4975-9BDD-EEDC1D8E14BD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C039A9-951A-4692-8186-56B414C9F7B5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3EBE0A8-5DE2-453C-80F7-61548AE453A3}" type="pres">
      <dgm:prSet presAssocID="{D8C039A9-951A-4692-8186-56B414C9F7B5}" presName="Name0" presStyleCnt="0">
        <dgm:presLayoutVars>
          <dgm:chMax val="7"/>
          <dgm:chPref val="7"/>
          <dgm:dir/>
          <dgm:animLvl val="lvl"/>
        </dgm:presLayoutVars>
      </dgm:prSet>
      <dgm:spPr/>
    </dgm:pt>
  </dgm:ptLst>
  <dgm:cxnLst>
    <dgm:cxn modelId="{1FB2FEDB-57CA-43CF-97AC-D028E8A3D43A}" type="presOf" srcId="{D8C039A9-951A-4692-8186-56B414C9F7B5}" destId="{33EBE0A8-5DE2-453C-80F7-61548AE453A3}" srcOrd="0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20C9A6-3659-43F4-8CBE-C5D4FE9CA57A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CA"/>
        </a:p>
      </dgm:t>
    </dgm:pt>
    <dgm:pt modelId="{94FED452-88CC-4F00-BE79-38768E68BA62}">
      <dgm:prSet phldrT="[Text]" phldr="1"/>
      <dgm:spPr/>
      <dgm:t>
        <a:bodyPr/>
        <a:lstStyle/>
        <a:p>
          <a:endParaRPr lang="en-CA" dirty="0"/>
        </a:p>
      </dgm:t>
    </dgm:pt>
    <dgm:pt modelId="{6145E4BD-2927-4A4C-AE2D-E654AA3524ED}" type="parTrans" cxnId="{DCC0765A-BBA8-4A9A-BAFF-012BE0C5CC25}">
      <dgm:prSet/>
      <dgm:spPr/>
      <dgm:t>
        <a:bodyPr/>
        <a:lstStyle/>
        <a:p>
          <a:endParaRPr lang="en-CA"/>
        </a:p>
      </dgm:t>
    </dgm:pt>
    <dgm:pt modelId="{DB0A518D-6FB7-49BA-BB6E-C6B555D691F2}" type="sibTrans" cxnId="{DCC0765A-BBA8-4A9A-BAFF-012BE0C5CC25}">
      <dgm:prSet/>
      <dgm:spPr/>
      <dgm:t>
        <a:bodyPr/>
        <a:lstStyle/>
        <a:p>
          <a:endParaRPr lang="en-CA"/>
        </a:p>
      </dgm:t>
    </dgm:pt>
    <dgm:pt modelId="{6FE6D8D4-1A67-4938-BA3D-FD3FFF06768B}" type="pres">
      <dgm:prSet presAssocID="{3720C9A6-3659-43F4-8CBE-C5D4FE9CA57A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087620A-A363-4DFA-B9B7-9A8F1B5A4014}" type="pres">
      <dgm:prSet presAssocID="{94FED452-88CC-4F00-BE79-38768E68BA62}" presName="Accent1" presStyleCnt="0"/>
      <dgm:spPr/>
    </dgm:pt>
    <dgm:pt modelId="{59DE4473-9B73-4D77-AB6A-3314709792B2}" type="pres">
      <dgm:prSet presAssocID="{94FED452-88CC-4F00-BE79-38768E68BA62}" presName="Accent" presStyleLbl="node1" presStyleIdx="0" presStyleCnt="1"/>
      <dgm:spPr/>
    </dgm:pt>
    <dgm:pt modelId="{805ABDC2-508A-4F19-ACCF-9CDD4D75E79F}" type="pres">
      <dgm:prSet presAssocID="{94FED452-88CC-4F00-BE79-38768E68BA62}" presName="Parent1" presStyleLbl="revTx" presStyleIdx="0" presStyleCnt="1" custLinFactY="61190" custLinFactNeighborX="93490" custLinFactNeighborY="100000">
        <dgm:presLayoutVars>
          <dgm:chMax val="1"/>
          <dgm:chPref val="1"/>
          <dgm:bulletEnabled val="1"/>
        </dgm:presLayoutVars>
      </dgm:prSet>
      <dgm:spPr/>
    </dgm:pt>
  </dgm:ptLst>
  <dgm:cxnLst>
    <dgm:cxn modelId="{D1CD5523-E601-41A6-8C62-A9768E466FF6}" type="presOf" srcId="{3720C9A6-3659-43F4-8CBE-C5D4FE9CA57A}" destId="{6FE6D8D4-1A67-4938-BA3D-FD3FFF06768B}" srcOrd="0" destOrd="0" presId="urn:microsoft.com/office/officeart/2009/layout/CircleArrowProcess"/>
    <dgm:cxn modelId="{DCC0765A-BBA8-4A9A-BAFF-012BE0C5CC25}" srcId="{3720C9A6-3659-43F4-8CBE-C5D4FE9CA57A}" destId="{94FED452-88CC-4F00-BE79-38768E68BA62}" srcOrd="0" destOrd="0" parTransId="{6145E4BD-2927-4A4C-AE2D-E654AA3524ED}" sibTransId="{DB0A518D-6FB7-49BA-BB6E-C6B555D691F2}"/>
    <dgm:cxn modelId="{5CCA25C7-A912-404E-878C-DBFC60E320ED}" type="presOf" srcId="{94FED452-88CC-4F00-BE79-38768E68BA62}" destId="{805ABDC2-508A-4F19-ACCF-9CDD4D75E79F}" srcOrd="0" destOrd="0" presId="urn:microsoft.com/office/officeart/2009/layout/CircleArrowProcess"/>
    <dgm:cxn modelId="{19B6036A-2A5E-4496-AF99-CA82D3C70B1E}" type="presParOf" srcId="{6FE6D8D4-1A67-4938-BA3D-FD3FFF06768B}" destId="{E087620A-A363-4DFA-B9B7-9A8F1B5A4014}" srcOrd="0" destOrd="0" presId="urn:microsoft.com/office/officeart/2009/layout/CircleArrowProcess"/>
    <dgm:cxn modelId="{15A45DD5-AAD0-45E2-BAF5-49755C3FFFB5}" type="presParOf" srcId="{E087620A-A363-4DFA-B9B7-9A8F1B5A4014}" destId="{59DE4473-9B73-4D77-AB6A-3314709792B2}" srcOrd="0" destOrd="0" presId="urn:microsoft.com/office/officeart/2009/layout/CircleArrowProcess"/>
    <dgm:cxn modelId="{6E17B2F2-7DB2-40C0-9CAC-B82E6CCD152C}" type="presParOf" srcId="{6FE6D8D4-1A67-4938-BA3D-FD3FFF06768B}" destId="{805ABDC2-508A-4F19-ACCF-9CDD4D75E79F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C039A9-951A-4692-8186-56B414C9F7B5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3EBE0A8-5DE2-453C-80F7-61548AE453A3}" type="pres">
      <dgm:prSet presAssocID="{D8C039A9-951A-4692-8186-56B414C9F7B5}" presName="Name0" presStyleCnt="0">
        <dgm:presLayoutVars>
          <dgm:chMax val="7"/>
          <dgm:chPref val="7"/>
          <dgm:dir/>
          <dgm:animLvl val="lvl"/>
        </dgm:presLayoutVars>
      </dgm:prSet>
      <dgm:spPr/>
    </dgm:pt>
  </dgm:ptLst>
  <dgm:cxnLst>
    <dgm:cxn modelId="{76D1F4C6-9316-4CC7-A197-B780233445DA}" type="presOf" srcId="{D8C039A9-951A-4692-8186-56B414C9F7B5}" destId="{33EBE0A8-5DE2-453C-80F7-61548AE453A3}" srcOrd="0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20C9A6-3659-43F4-8CBE-C5D4FE9CA57A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CA"/>
        </a:p>
      </dgm:t>
    </dgm:pt>
    <dgm:pt modelId="{94FED452-88CC-4F00-BE79-38768E68BA62}">
      <dgm:prSet phldrT="[Text]" phldr="1"/>
      <dgm:spPr/>
      <dgm:t>
        <a:bodyPr/>
        <a:lstStyle/>
        <a:p>
          <a:endParaRPr lang="en-CA" dirty="0"/>
        </a:p>
      </dgm:t>
    </dgm:pt>
    <dgm:pt modelId="{6145E4BD-2927-4A4C-AE2D-E654AA3524ED}" type="parTrans" cxnId="{DCC0765A-BBA8-4A9A-BAFF-012BE0C5CC25}">
      <dgm:prSet/>
      <dgm:spPr/>
      <dgm:t>
        <a:bodyPr/>
        <a:lstStyle/>
        <a:p>
          <a:endParaRPr lang="en-CA"/>
        </a:p>
      </dgm:t>
    </dgm:pt>
    <dgm:pt modelId="{DB0A518D-6FB7-49BA-BB6E-C6B555D691F2}" type="sibTrans" cxnId="{DCC0765A-BBA8-4A9A-BAFF-012BE0C5CC25}">
      <dgm:prSet/>
      <dgm:spPr/>
      <dgm:t>
        <a:bodyPr/>
        <a:lstStyle/>
        <a:p>
          <a:endParaRPr lang="en-CA"/>
        </a:p>
      </dgm:t>
    </dgm:pt>
    <dgm:pt modelId="{6FE6D8D4-1A67-4938-BA3D-FD3FFF06768B}" type="pres">
      <dgm:prSet presAssocID="{3720C9A6-3659-43F4-8CBE-C5D4FE9CA57A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087620A-A363-4DFA-B9B7-9A8F1B5A4014}" type="pres">
      <dgm:prSet presAssocID="{94FED452-88CC-4F00-BE79-38768E68BA62}" presName="Accent1" presStyleCnt="0"/>
      <dgm:spPr/>
    </dgm:pt>
    <dgm:pt modelId="{59DE4473-9B73-4D77-AB6A-3314709792B2}" type="pres">
      <dgm:prSet presAssocID="{94FED452-88CC-4F00-BE79-38768E68BA62}" presName="Accent" presStyleLbl="node1" presStyleIdx="0" presStyleCnt="1"/>
      <dgm:spPr/>
    </dgm:pt>
    <dgm:pt modelId="{805ABDC2-508A-4F19-ACCF-9CDD4D75E79F}" type="pres">
      <dgm:prSet presAssocID="{94FED452-88CC-4F00-BE79-38768E68BA62}" presName="Parent1" presStyleLbl="revTx" presStyleIdx="0" presStyleCnt="1" custLinFactY="61190" custLinFactNeighborX="93490" custLinFactNeighborY="100000">
        <dgm:presLayoutVars>
          <dgm:chMax val="1"/>
          <dgm:chPref val="1"/>
          <dgm:bulletEnabled val="1"/>
        </dgm:presLayoutVars>
      </dgm:prSet>
      <dgm:spPr/>
    </dgm:pt>
  </dgm:ptLst>
  <dgm:cxnLst>
    <dgm:cxn modelId="{1726CC6D-244D-48DA-9027-B0B403067BDE}" type="presOf" srcId="{94FED452-88CC-4F00-BE79-38768E68BA62}" destId="{805ABDC2-508A-4F19-ACCF-9CDD4D75E79F}" srcOrd="0" destOrd="0" presId="urn:microsoft.com/office/officeart/2009/layout/CircleArrowProcess"/>
    <dgm:cxn modelId="{DCC0765A-BBA8-4A9A-BAFF-012BE0C5CC25}" srcId="{3720C9A6-3659-43F4-8CBE-C5D4FE9CA57A}" destId="{94FED452-88CC-4F00-BE79-38768E68BA62}" srcOrd="0" destOrd="0" parTransId="{6145E4BD-2927-4A4C-AE2D-E654AA3524ED}" sibTransId="{DB0A518D-6FB7-49BA-BB6E-C6B555D691F2}"/>
    <dgm:cxn modelId="{8D33A289-A70D-460E-9B51-4194BDE3A5B8}" type="presOf" srcId="{3720C9A6-3659-43F4-8CBE-C5D4FE9CA57A}" destId="{6FE6D8D4-1A67-4938-BA3D-FD3FFF06768B}" srcOrd="0" destOrd="0" presId="urn:microsoft.com/office/officeart/2009/layout/CircleArrowProcess"/>
    <dgm:cxn modelId="{DA7522CA-8156-47C8-8F83-BAA1F1DFD392}" type="presParOf" srcId="{6FE6D8D4-1A67-4938-BA3D-FD3FFF06768B}" destId="{E087620A-A363-4DFA-B9B7-9A8F1B5A4014}" srcOrd="0" destOrd="0" presId="urn:microsoft.com/office/officeart/2009/layout/CircleArrowProcess"/>
    <dgm:cxn modelId="{4039B1E0-DC61-4E32-9485-A3343DE9BCDC}" type="presParOf" srcId="{E087620A-A363-4DFA-B9B7-9A8F1B5A4014}" destId="{59DE4473-9B73-4D77-AB6A-3314709792B2}" srcOrd="0" destOrd="0" presId="urn:microsoft.com/office/officeart/2009/layout/CircleArrowProcess"/>
    <dgm:cxn modelId="{8838368E-7839-4A73-A821-7D71612D38F7}" type="presParOf" srcId="{6FE6D8D4-1A67-4938-BA3D-FD3FFF06768B}" destId="{805ABDC2-508A-4F19-ACCF-9CDD4D75E79F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C039A9-951A-4692-8186-56B414C9F7B5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3EBE0A8-5DE2-453C-80F7-61548AE453A3}" type="pres">
      <dgm:prSet presAssocID="{D8C039A9-951A-4692-8186-56B414C9F7B5}" presName="Name0" presStyleCnt="0">
        <dgm:presLayoutVars>
          <dgm:chMax val="7"/>
          <dgm:chPref val="7"/>
          <dgm:dir/>
          <dgm:animLvl val="lvl"/>
        </dgm:presLayoutVars>
      </dgm:prSet>
      <dgm:spPr/>
    </dgm:pt>
  </dgm:ptLst>
  <dgm:cxnLst>
    <dgm:cxn modelId="{04466600-1C02-4E43-9538-888BAF1CE34C}" type="presOf" srcId="{D8C039A9-951A-4692-8186-56B414C9F7B5}" destId="{33EBE0A8-5DE2-453C-80F7-61548AE453A3}" srcOrd="0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20C9A6-3659-43F4-8CBE-C5D4FE9CA57A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CA"/>
        </a:p>
      </dgm:t>
    </dgm:pt>
    <dgm:pt modelId="{94FED452-88CC-4F00-BE79-38768E68BA62}">
      <dgm:prSet phldrT="[Text]" phldr="1"/>
      <dgm:spPr/>
      <dgm:t>
        <a:bodyPr/>
        <a:lstStyle/>
        <a:p>
          <a:endParaRPr lang="en-CA" dirty="0"/>
        </a:p>
      </dgm:t>
    </dgm:pt>
    <dgm:pt modelId="{6145E4BD-2927-4A4C-AE2D-E654AA3524ED}" type="parTrans" cxnId="{DCC0765A-BBA8-4A9A-BAFF-012BE0C5CC25}">
      <dgm:prSet/>
      <dgm:spPr/>
      <dgm:t>
        <a:bodyPr/>
        <a:lstStyle/>
        <a:p>
          <a:endParaRPr lang="en-CA"/>
        </a:p>
      </dgm:t>
    </dgm:pt>
    <dgm:pt modelId="{DB0A518D-6FB7-49BA-BB6E-C6B555D691F2}" type="sibTrans" cxnId="{DCC0765A-BBA8-4A9A-BAFF-012BE0C5CC25}">
      <dgm:prSet/>
      <dgm:spPr/>
      <dgm:t>
        <a:bodyPr/>
        <a:lstStyle/>
        <a:p>
          <a:endParaRPr lang="en-CA"/>
        </a:p>
      </dgm:t>
    </dgm:pt>
    <dgm:pt modelId="{6FE6D8D4-1A67-4938-BA3D-FD3FFF06768B}" type="pres">
      <dgm:prSet presAssocID="{3720C9A6-3659-43F4-8CBE-C5D4FE9CA57A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087620A-A363-4DFA-B9B7-9A8F1B5A4014}" type="pres">
      <dgm:prSet presAssocID="{94FED452-88CC-4F00-BE79-38768E68BA62}" presName="Accent1" presStyleCnt="0"/>
      <dgm:spPr/>
    </dgm:pt>
    <dgm:pt modelId="{59DE4473-9B73-4D77-AB6A-3314709792B2}" type="pres">
      <dgm:prSet presAssocID="{94FED452-88CC-4F00-BE79-38768E68BA62}" presName="Accent" presStyleLbl="node1" presStyleIdx="0" presStyleCnt="1"/>
      <dgm:spPr/>
    </dgm:pt>
    <dgm:pt modelId="{805ABDC2-508A-4F19-ACCF-9CDD4D75E79F}" type="pres">
      <dgm:prSet presAssocID="{94FED452-88CC-4F00-BE79-38768E68BA62}" presName="Parent1" presStyleLbl="revTx" presStyleIdx="0" presStyleCnt="1" custLinFactY="61190" custLinFactNeighborX="93490" custLinFactNeighborY="100000">
        <dgm:presLayoutVars>
          <dgm:chMax val="1"/>
          <dgm:chPref val="1"/>
          <dgm:bulletEnabled val="1"/>
        </dgm:presLayoutVars>
      </dgm:prSet>
      <dgm:spPr/>
    </dgm:pt>
  </dgm:ptLst>
  <dgm:cxnLst>
    <dgm:cxn modelId="{D0877C53-ECBD-46F6-B10A-7B6103F30566}" type="presOf" srcId="{94FED452-88CC-4F00-BE79-38768E68BA62}" destId="{805ABDC2-508A-4F19-ACCF-9CDD4D75E79F}" srcOrd="0" destOrd="0" presId="urn:microsoft.com/office/officeart/2009/layout/CircleArrowProcess"/>
    <dgm:cxn modelId="{DCC0765A-BBA8-4A9A-BAFF-012BE0C5CC25}" srcId="{3720C9A6-3659-43F4-8CBE-C5D4FE9CA57A}" destId="{94FED452-88CC-4F00-BE79-38768E68BA62}" srcOrd="0" destOrd="0" parTransId="{6145E4BD-2927-4A4C-AE2D-E654AA3524ED}" sibTransId="{DB0A518D-6FB7-49BA-BB6E-C6B555D691F2}"/>
    <dgm:cxn modelId="{7A1DCD8C-6D3F-4297-852A-C4D5A89719FD}" type="presOf" srcId="{3720C9A6-3659-43F4-8CBE-C5D4FE9CA57A}" destId="{6FE6D8D4-1A67-4938-BA3D-FD3FFF06768B}" srcOrd="0" destOrd="0" presId="urn:microsoft.com/office/officeart/2009/layout/CircleArrowProcess"/>
    <dgm:cxn modelId="{414CEEC7-A065-4340-BC45-E15D0BC3878C}" type="presParOf" srcId="{6FE6D8D4-1A67-4938-BA3D-FD3FFF06768B}" destId="{E087620A-A363-4DFA-B9B7-9A8F1B5A4014}" srcOrd="0" destOrd="0" presId="urn:microsoft.com/office/officeart/2009/layout/CircleArrowProcess"/>
    <dgm:cxn modelId="{CD3C9565-4BBE-4878-9B36-558DDFB9C2F2}" type="presParOf" srcId="{E087620A-A363-4DFA-B9B7-9A8F1B5A4014}" destId="{59DE4473-9B73-4D77-AB6A-3314709792B2}" srcOrd="0" destOrd="0" presId="urn:microsoft.com/office/officeart/2009/layout/CircleArrowProcess"/>
    <dgm:cxn modelId="{3D66BA06-1BB7-4DA6-9C18-5AC980482938}" type="presParOf" srcId="{6FE6D8D4-1A67-4938-BA3D-FD3FFF06768B}" destId="{805ABDC2-508A-4F19-ACCF-9CDD4D75E79F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C039A9-951A-4692-8186-56B414C9F7B5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3EBE0A8-5DE2-453C-80F7-61548AE453A3}" type="pres">
      <dgm:prSet presAssocID="{D8C039A9-951A-4692-8186-56B414C9F7B5}" presName="Name0" presStyleCnt="0">
        <dgm:presLayoutVars>
          <dgm:chMax val="7"/>
          <dgm:chPref val="7"/>
          <dgm:dir/>
          <dgm:animLvl val="lvl"/>
        </dgm:presLayoutVars>
      </dgm:prSet>
      <dgm:spPr/>
    </dgm:pt>
  </dgm:ptLst>
  <dgm:cxnLst>
    <dgm:cxn modelId="{C9D21321-5456-4C17-BFBF-F27D21D7F09E}" type="presOf" srcId="{D8C039A9-951A-4692-8186-56B414C9F7B5}" destId="{33EBE0A8-5DE2-453C-80F7-61548AE453A3}" srcOrd="0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720C9A6-3659-43F4-8CBE-C5D4FE9CA57A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CA"/>
        </a:p>
      </dgm:t>
    </dgm:pt>
    <dgm:pt modelId="{94FED452-88CC-4F00-BE79-38768E68BA62}">
      <dgm:prSet phldrT="[Text]" phldr="1"/>
      <dgm:spPr/>
      <dgm:t>
        <a:bodyPr/>
        <a:lstStyle/>
        <a:p>
          <a:endParaRPr lang="en-CA" dirty="0"/>
        </a:p>
      </dgm:t>
    </dgm:pt>
    <dgm:pt modelId="{6145E4BD-2927-4A4C-AE2D-E654AA3524ED}" type="parTrans" cxnId="{DCC0765A-BBA8-4A9A-BAFF-012BE0C5CC25}">
      <dgm:prSet/>
      <dgm:spPr/>
      <dgm:t>
        <a:bodyPr/>
        <a:lstStyle/>
        <a:p>
          <a:endParaRPr lang="en-CA"/>
        </a:p>
      </dgm:t>
    </dgm:pt>
    <dgm:pt modelId="{DB0A518D-6FB7-49BA-BB6E-C6B555D691F2}" type="sibTrans" cxnId="{DCC0765A-BBA8-4A9A-BAFF-012BE0C5CC25}">
      <dgm:prSet/>
      <dgm:spPr/>
      <dgm:t>
        <a:bodyPr/>
        <a:lstStyle/>
        <a:p>
          <a:endParaRPr lang="en-CA"/>
        </a:p>
      </dgm:t>
    </dgm:pt>
    <dgm:pt modelId="{6FE6D8D4-1A67-4938-BA3D-FD3FFF06768B}" type="pres">
      <dgm:prSet presAssocID="{3720C9A6-3659-43F4-8CBE-C5D4FE9CA57A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087620A-A363-4DFA-B9B7-9A8F1B5A4014}" type="pres">
      <dgm:prSet presAssocID="{94FED452-88CC-4F00-BE79-38768E68BA62}" presName="Accent1" presStyleCnt="0"/>
      <dgm:spPr/>
    </dgm:pt>
    <dgm:pt modelId="{59DE4473-9B73-4D77-AB6A-3314709792B2}" type="pres">
      <dgm:prSet presAssocID="{94FED452-88CC-4F00-BE79-38768E68BA62}" presName="Accent" presStyleLbl="node1" presStyleIdx="0" presStyleCnt="1"/>
      <dgm:spPr/>
    </dgm:pt>
    <dgm:pt modelId="{805ABDC2-508A-4F19-ACCF-9CDD4D75E79F}" type="pres">
      <dgm:prSet presAssocID="{94FED452-88CC-4F00-BE79-38768E68BA62}" presName="Parent1" presStyleLbl="revTx" presStyleIdx="0" presStyleCnt="1" custLinFactY="61190" custLinFactNeighborX="93490" custLinFactNeighborY="100000">
        <dgm:presLayoutVars>
          <dgm:chMax val="1"/>
          <dgm:chPref val="1"/>
          <dgm:bulletEnabled val="1"/>
        </dgm:presLayoutVars>
      </dgm:prSet>
      <dgm:spPr/>
    </dgm:pt>
  </dgm:ptLst>
  <dgm:cxnLst>
    <dgm:cxn modelId="{9036F708-C208-4FEA-A234-E7DBB1044B5E}" type="presOf" srcId="{3720C9A6-3659-43F4-8CBE-C5D4FE9CA57A}" destId="{6FE6D8D4-1A67-4938-BA3D-FD3FFF06768B}" srcOrd="0" destOrd="0" presId="urn:microsoft.com/office/officeart/2009/layout/CircleArrowProcess"/>
    <dgm:cxn modelId="{DCC0765A-BBA8-4A9A-BAFF-012BE0C5CC25}" srcId="{3720C9A6-3659-43F4-8CBE-C5D4FE9CA57A}" destId="{94FED452-88CC-4F00-BE79-38768E68BA62}" srcOrd="0" destOrd="0" parTransId="{6145E4BD-2927-4A4C-AE2D-E654AA3524ED}" sibTransId="{DB0A518D-6FB7-49BA-BB6E-C6B555D691F2}"/>
    <dgm:cxn modelId="{A0713DFD-925B-40A3-9CFF-94AF82E8C9D2}" type="presOf" srcId="{94FED452-88CC-4F00-BE79-38768E68BA62}" destId="{805ABDC2-508A-4F19-ACCF-9CDD4D75E79F}" srcOrd="0" destOrd="0" presId="urn:microsoft.com/office/officeart/2009/layout/CircleArrowProcess"/>
    <dgm:cxn modelId="{BE83B325-DFEF-46AE-BC3D-0A12EBE7F14B}" type="presParOf" srcId="{6FE6D8D4-1A67-4938-BA3D-FD3FFF06768B}" destId="{E087620A-A363-4DFA-B9B7-9A8F1B5A4014}" srcOrd="0" destOrd="0" presId="urn:microsoft.com/office/officeart/2009/layout/CircleArrowProcess"/>
    <dgm:cxn modelId="{5DC36F83-F8AC-4C92-9195-1BC271F81D5E}" type="presParOf" srcId="{E087620A-A363-4DFA-B9B7-9A8F1B5A4014}" destId="{59DE4473-9B73-4D77-AB6A-3314709792B2}" srcOrd="0" destOrd="0" presId="urn:microsoft.com/office/officeart/2009/layout/CircleArrowProcess"/>
    <dgm:cxn modelId="{AF6097A1-713A-4627-B78B-2DF222482B8F}" type="presParOf" srcId="{6FE6D8D4-1A67-4938-BA3D-FD3FFF06768B}" destId="{805ABDC2-508A-4F19-ACCF-9CDD4D75E79F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324C4-74A0-402C-878C-DA807858025F}">
      <dsp:nvSpPr>
        <dsp:cNvPr id="0" name=""/>
        <dsp:cNvSpPr/>
      </dsp:nvSpPr>
      <dsp:spPr>
        <a:xfrm>
          <a:off x="3427910" y="1043647"/>
          <a:ext cx="3724545" cy="1976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CoertSchrift Romaans" pitchFamily="2" charset="0"/>
            </a:rPr>
            <a:t>STUDENTS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CoertSchrift Romaans" pitchFamily="2" charset="0"/>
            </a:rPr>
            <a:t>NOT THINKING</a:t>
          </a:r>
          <a:endParaRPr lang="en-CA" sz="2800" b="1" kern="1200" dirty="0">
            <a:solidFill>
              <a:srgbClr val="FF0000"/>
            </a:solidFill>
            <a:latin typeface="CoertSchrift Romaans" pitchFamily="2" charset="0"/>
          </a:endParaRPr>
        </a:p>
      </dsp:txBody>
      <dsp:txXfrm>
        <a:off x="3427910" y="1043647"/>
        <a:ext cx="3724545" cy="1976704"/>
      </dsp:txXfrm>
    </dsp:sp>
    <dsp:sp modelId="{903D3543-41EF-491A-A1C6-5E9FDA454C0C}">
      <dsp:nvSpPr>
        <dsp:cNvPr id="0" name=""/>
        <dsp:cNvSpPr/>
      </dsp:nvSpPr>
      <dsp:spPr>
        <a:xfrm>
          <a:off x="1543175" y="176787"/>
          <a:ext cx="4068031" cy="4068031"/>
        </a:xfrm>
        <a:prstGeom prst="circularArrow">
          <a:avLst>
            <a:gd name="adj1" fmla="val 9475"/>
            <a:gd name="adj2" fmla="val 684270"/>
            <a:gd name="adj3" fmla="val 8312464"/>
            <a:gd name="adj4" fmla="val 1803267"/>
            <a:gd name="adj5" fmla="val 11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F308F-F77D-46BD-9496-3F717EDB8516}">
      <dsp:nvSpPr>
        <dsp:cNvPr id="0" name=""/>
        <dsp:cNvSpPr/>
      </dsp:nvSpPr>
      <dsp:spPr>
        <a:xfrm>
          <a:off x="0" y="1043647"/>
          <a:ext cx="3728400" cy="1976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CoertSchrift Romaans" pitchFamily="2" charset="0"/>
            </a:rPr>
            <a:t>INSTITUTIONAL NORMS</a:t>
          </a:r>
          <a:endParaRPr lang="en-CA" sz="2800" b="1" kern="1200" dirty="0">
            <a:solidFill>
              <a:srgbClr val="FF0000"/>
            </a:solidFill>
            <a:latin typeface="CoertSchrift Romaans" pitchFamily="2" charset="0"/>
          </a:endParaRPr>
        </a:p>
      </dsp:txBody>
      <dsp:txXfrm>
        <a:off x="0" y="1043647"/>
        <a:ext cx="3728400" cy="1976704"/>
      </dsp:txXfrm>
    </dsp:sp>
    <dsp:sp modelId="{ABCF74F1-E3FD-48B1-A348-1A184A97B745}">
      <dsp:nvSpPr>
        <dsp:cNvPr id="0" name=""/>
        <dsp:cNvSpPr/>
      </dsp:nvSpPr>
      <dsp:spPr>
        <a:xfrm>
          <a:off x="1543175" y="-180819"/>
          <a:ext cx="4068031" cy="4068031"/>
        </a:xfrm>
        <a:prstGeom prst="circularArrow">
          <a:avLst>
            <a:gd name="adj1" fmla="val 9475"/>
            <a:gd name="adj2" fmla="val 684270"/>
            <a:gd name="adj3" fmla="val 19112464"/>
            <a:gd name="adj4" fmla="val 12603267"/>
            <a:gd name="adj5" fmla="val 110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2F4B83-1AF5-493B-945F-4559DF93F0C2}">
      <dsp:nvSpPr>
        <dsp:cNvPr id="0" name=""/>
        <dsp:cNvSpPr/>
      </dsp:nvSpPr>
      <dsp:spPr>
        <a:xfrm>
          <a:off x="2334257" y="0"/>
          <a:ext cx="4350486" cy="435061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E5F41B-AE1C-4399-A258-4DC27E51354B}">
      <dsp:nvSpPr>
        <dsp:cNvPr id="0" name=""/>
        <dsp:cNvSpPr/>
      </dsp:nvSpPr>
      <dsp:spPr>
        <a:xfrm>
          <a:off x="0" y="1619280"/>
          <a:ext cx="2427229" cy="121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6500" kern="1200" dirty="0"/>
        </a:p>
      </dsp:txBody>
      <dsp:txXfrm>
        <a:off x="0" y="1619280"/>
        <a:ext cx="2427229" cy="1213471"/>
      </dsp:txXfrm>
    </dsp:sp>
    <dsp:sp modelId="{E6926F88-E691-4294-8AB6-3511BFA4061E}">
      <dsp:nvSpPr>
        <dsp:cNvPr id="0" name=""/>
        <dsp:cNvSpPr/>
      </dsp:nvSpPr>
      <dsp:spPr>
        <a:xfrm>
          <a:off x="1436213" y="2788568"/>
          <a:ext cx="3737399" cy="3738980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83F64E-122B-4975-9BDD-EEDC1D8E14BD}">
      <dsp:nvSpPr>
        <dsp:cNvPr id="0" name=""/>
        <dsp:cNvSpPr/>
      </dsp:nvSpPr>
      <dsp:spPr>
        <a:xfrm>
          <a:off x="5693728" y="4187668"/>
          <a:ext cx="2427229" cy="121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8000" kern="1200" dirty="0"/>
        </a:p>
      </dsp:txBody>
      <dsp:txXfrm>
        <a:off x="5693728" y="4187668"/>
        <a:ext cx="2427229" cy="12134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E4473-9B73-4D77-AB6A-3314709792B2}">
      <dsp:nvSpPr>
        <dsp:cNvPr id="0" name=""/>
        <dsp:cNvSpPr/>
      </dsp:nvSpPr>
      <dsp:spPr>
        <a:xfrm>
          <a:off x="1526481" y="430446"/>
          <a:ext cx="5086101" cy="5087233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5ABDC2-508A-4F19-ACCF-9CDD4D75E79F}">
      <dsp:nvSpPr>
        <dsp:cNvPr id="0" name=""/>
        <dsp:cNvSpPr/>
      </dsp:nvSpPr>
      <dsp:spPr>
        <a:xfrm>
          <a:off x="5300973" y="4529297"/>
          <a:ext cx="2838091" cy="141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6500" kern="1200" dirty="0"/>
        </a:p>
      </dsp:txBody>
      <dsp:txXfrm>
        <a:off x="5300973" y="4529297"/>
        <a:ext cx="2838091" cy="14188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E4473-9B73-4D77-AB6A-3314709792B2}">
      <dsp:nvSpPr>
        <dsp:cNvPr id="0" name=""/>
        <dsp:cNvSpPr/>
      </dsp:nvSpPr>
      <dsp:spPr>
        <a:xfrm>
          <a:off x="1526481" y="430446"/>
          <a:ext cx="5086101" cy="5087233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5ABDC2-508A-4F19-ACCF-9CDD4D75E79F}">
      <dsp:nvSpPr>
        <dsp:cNvPr id="0" name=""/>
        <dsp:cNvSpPr/>
      </dsp:nvSpPr>
      <dsp:spPr>
        <a:xfrm>
          <a:off x="5300973" y="4529297"/>
          <a:ext cx="2838091" cy="141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6500" kern="1200" dirty="0"/>
        </a:p>
      </dsp:txBody>
      <dsp:txXfrm>
        <a:off x="5300973" y="4529297"/>
        <a:ext cx="2838091" cy="14188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E4473-9B73-4D77-AB6A-3314709792B2}">
      <dsp:nvSpPr>
        <dsp:cNvPr id="0" name=""/>
        <dsp:cNvSpPr/>
      </dsp:nvSpPr>
      <dsp:spPr>
        <a:xfrm>
          <a:off x="1526481" y="430446"/>
          <a:ext cx="5086101" cy="5087233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5ABDC2-508A-4F19-ACCF-9CDD4D75E79F}">
      <dsp:nvSpPr>
        <dsp:cNvPr id="0" name=""/>
        <dsp:cNvSpPr/>
      </dsp:nvSpPr>
      <dsp:spPr>
        <a:xfrm>
          <a:off x="5300973" y="4529297"/>
          <a:ext cx="2838091" cy="141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6500" kern="1200" dirty="0"/>
        </a:p>
      </dsp:txBody>
      <dsp:txXfrm>
        <a:off x="5300973" y="4529297"/>
        <a:ext cx="2838091" cy="141882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E4473-9B73-4D77-AB6A-3314709792B2}">
      <dsp:nvSpPr>
        <dsp:cNvPr id="0" name=""/>
        <dsp:cNvSpPr/>
      </dsp:nvSpPr>
      <dsp:spPr>
        <a:xfrm>
          <a:off x="1526481" y="430446"/>
          <a:ext cx="5086101" cy="5087233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5ABDC2-508A-4F19-ACCF-9CDD4D75E79F}">
      <dsp:nvSpPr>
        <dsp:cNvPr id="0" name=""/>
        <dsp:cNvSpPr/>
      </dsp:nvSpPr>
      <dsp:spPr>
        <a:xfrm>
          <a:off x="5300973" y="4529297"/>
          <a:ext cx="2838091" cy="141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6500" kern="1200" dirty="0"/>
        </a:p>
      </dsp:txBody>
      <dsp:txXfrm>
        <a:off x="5300973" y="4529297"/>
        <a:ext cx="2838091" cy="1418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0.71309</cdr:x>
      <cdr:y>0.85611</cdr:y>
    </cdr:from>
    <cdr:to>
      <cdr:x>0.98176</cdr:x>
      <cdr:y>0.97861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42384" y="3522712"/>
          <a:ext cx="208823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736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9051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736" y="8919051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defRPr sz="1200">
                <a:latin typeface="Arial" pitchFamily="34" charset="0"/>
              </a:defRPr>
            </a:lvl1pPr>
          </a:lstStyle>
          <a:p>
            <a:fld id="{F923CB9A-4D82-4F86-9273-C847846E09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62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736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704850"/>
            <a:ext cx="4692650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997" y="4459526"/>
            <a:ext cx="5208482" cy="422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9051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736" y="8919051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defRPr sz="1200">
                <a:latin typeface="Arial" pitchFamily="34" charset="0"/>
              </a:defRPr>
            </a:lvl1pPr>
          </a:lstStyle>
          <a:p>
            <a:fld id="{49CDABB5-4274-49B7-A8C9-AB1A1E59AF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66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ABB5-4274-49B7-A8C9-AB1A1E59AF8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003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07801"/>
            <a:ext cx="7772400" cy="90256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721789"/>
            <a:ext cx="6858000" cy="81254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9330"/>
            <a:ext cx="9144000" cy="23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4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71078-590B-47C5-A5A0-470A6FDA119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2020-09-18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00468-AF9E-4B6E-AF3D-7332BE2CD177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36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71078-590B-47C5-A5A0-470A6FDA119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2020-09-18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00468-AF9E-4B6E-AF3D-7332BE2CD177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61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71078-590B-47C5-A5A0-470A6FDA119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2020-09-18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00468-AF9E-4B6E-AF3D-7332BE2CD177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886825" y="1306513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42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71078-590B-47C5-A5A0-470A6FDA119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2020-09-18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00468-AF9E-4B6E-AF3D-7332BE2CD177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886825" y="1306513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185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71078-590B-47C5-A5A0-470A6FDA119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2020-09-18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00468-AF9E-4B6E-AF3D-7332BE2CD177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60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71078-590B-47C5-A5A0-470A6FDA119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2020-09-18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00468-AF9E-4B6E-AF3D-7332BE2CD177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04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71078-590B-47C5-A5A0-470A6FDA119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2020-09-18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00468-AF9E-4B6E-AF3D-7332BE2CD177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0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59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71078-590B-47C5-A5A0-470A6FDA119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2020-09-18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00468-AF9E-4B6E-AF3D-7332BE2CD177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58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71078-590B-47C5-A5A0-470A6FDA119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2020-09-18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00468-AF9E-4B6E-AF3D-7332BE2CD177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49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71078-590B-47C5-A5A0-470A6FDA119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2020-09-18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00468-AF9E-4B6E-AF3D-7332BE2CD177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44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00468-AF9E-4B6E-AF3D-7332BE2CD177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91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g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chart" Target="../charts/chart1.xml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6446" y="1124744"/>
            <a:ext cx="8842058" cy="1080120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accent2"/>
                </a:solidFill>
                <a:latin typeface="CoertSchrift Romaans" pitchFamily="2" charset="0"/>
              </a:rPr>
              <a:t>BUILDING THINKING CLASSROOMS</a:t>
            </a:r>
            <a:endParaRPr lang="en-CA" sz="2000" b="1" dirty="0">
              <a:solidFill>
                <a:schemeClr val="accent2"/>
              </a:solidFill>
              <a:latin typeface="CoertSchrift Romaans" pitchFamily="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99592" y="5877272"/>
            <a:ext cx="8077200" cy="980728"/>
          </a:xfrm>
        </p:spPr>
        <p:txBody>
          <a:bodyPr>
            <a:normAutofit lnSpcReduction="10000"/>
          </a:bodyPr>
          <a:lstStyle/>
          <a:p>
            <a:pPr algn="r">
              <a:spcBef>
                <a:spcPts val="0"/>
              </a:spcBef>
            </a:pPr>
            <a:endParaRPr lang="en-CA" dirty="0"/>
          </a:p>
          <a:p>
            <a:pPr algn="r">
              <a:spcBef>
                <a:spcPts val="0"/>
              </a:spcBef>
            </a:pPr>
            <a:r>
              <a:rPr lang="en-CA" dirty="0"/>
              <a:t> </a:t>
            </a:r>
            <a:r>
              <a:rPr lang="en-CA" sz="2400" dirty="0"/>
              <a:t>Peter Liljedahl</a:t>
            </a:r>
          </a:p>
          <a:p>
            <a:pPr algn="r">
              <a:spcBef>
                <a:spcPts val="0"/>
              </a:spcBef>
            </a:pPr>
            <a:r>
              <a:rPr lang="en-US" sz="2000" dirty="0"/>
              <a:t>@</a:t>
            </a:r>
            <a:r>
              <a:rPr lang="en-US" sz="2000" dirty="0" err="1"/>
              <a:t>pgliljedahl</a:t>
            </a:r>
            <a:endParaRPr lang="en-CA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24A90A-E745-4185-8B98-A5A142BAD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184"/>
            <a:ext cx="5457825" cy="838200"/>
          </a:xfrm>
          <a:prstGeom prst="rect">
            <a:avLst/>
          </a:prstGeom>
        </p:spPr>
      </p:pic>
      <p:pic>
        <p:nvPicPr>
          <p:cNvPr id="8" name="Picture 7" descr="A picture containing ax&#10;&#10;Description automatically generated">
            <a:extLst>
              <a:ext uri="{FF2B5EF4-FFF2-40B4-BE49-F238E27FC236}">
                <a16:creationId xmlns:a16="http://schemas.microsoft.com/office/drawing/2014/main" id="{543E7739-2921-4A1E-B4F9-8A81FB489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6466284"/>
            <a:ext cx="352443" cy="2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3002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20"/>
            <a:ext cx="9144000" cy="6898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43" y="2307931"/>
            <a:ext cx="5466882" cy="3079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60848"/>
            <a:ext cx="4051151" cy="3034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31527"/>
            <a:ext cx="3811521" cy="2858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2" y="869359"/>
            <a:ext cx="4187957" cy="2355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24" y="366064"/>
            <a:ext cx="5141358" cy="2421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20" y="4298918"/>
            <a:ext cx="5973259" cy="2322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99" y="2382006"/>
            <a:ext cx="3609752" cy="2703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02" y="1308341"/>
            <a:ext cx="5046780" cy="2224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8" y="2245445"/>
            <a:ext cx="4962884" cy="3302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07" y="1612876"/>
            <a:ext cx="4849859" cy="3227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337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1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4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" y="1191"/>
            <a:ext cx="9145591" cy="6856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58802"/>
            <a:ext cx="4248472" cy="2786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76671"/>
            <a:ext cx="4243536" cy="2821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12887"/>
            <a:ext cx="5852142" cy="3291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2775979"/>
            <a:ext cx="4873239" cy="3654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8" y="286696"/>
            <a:ext cx="4436639" cy="2960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26" y="2317198"/>
            <a:ext cx="4983352" cy="3315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4" y="4161482"/>
            <a:ext cx="3801638" cy="2534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44" y="933854"/>
            <a:ext cx="3860389" cy="2571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236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1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689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01008"/>
            <a:ext cx="3810000" cy="2933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240" y="545181"/>
            <a:ext cx="3380930" cy="2282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3" y="4055124"/>
            <a:ext cx="3920118" cy="221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75" y="831374"/>
            <a:ext cx="1950720" cy="1481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95" y="1700371"/>
            <a:ext cx="2728746" cy="1611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55409"/>
            <a:ext cx="2647950" cy="1733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2" y="192992"/>
            <a:ext cx="3203348" cy="2299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38" y="1944418"/>
            <a:ext cx="3328724" cy="3485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95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1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4390" cy="6850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164390">
            <a:off x="-724564" y="3009613"/>
            <a:ext cx="10603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dirty="0">
                <a:solidFill>
                  <a:srgbClr val="FF5050"/>
                </a:solidFill>
                <a:latin typeface="CoertSchrift Romaans" pitchFamily="2" charset="0"/>
              </a:rPr>
              <a:t>INSTITUTIONAL NORMS</a:t>
            </a:r>
          </a:p>
        </p:txBody>
      </p:sp>
    </p:spTree>
    <p:extLst>
      <p:ext uri="{BB962C8B-B14F-4D97-AF65-F5344CB8AC3E}">
        <p14:creationId xmlns:p14="http://schemas.microsoft.com/office/powerpoint/2010/main" val="71477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4390" cy="6850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164390">
            <a:off x="-724564" y="3009613"/>
            <a:ext cx="10603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dirty="0">
                <a:solidFill>
                  <a:srgbClr val="FF5050"/>
                </a:solidFill>
                <a:latin typeface="CoertSchrift Romaans" pitchFamily="2" charset="0"/>
              </a:rPr>
              <a:t>NON-NEGOTIATED NORMS</a:t>
            </a:r>
          </a:p>
        </p:txBody>
      </p:sp>
    </p:spTree>
    <p:extLst>
      <p:ext uri="{BB962C8B-B14F-4D97-AF65-F5344CB8AC3E}">
        <p14:creationId xmlns:p14="http://schemas.microsoft.com/office/powerpoint/2010/main" val="392096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4390" cy="6850224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626AE40-9D3D-4F84-881F-645DEA8D82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8117158"/>
              </p:ext>
            </p:extLst>
          </p:nvPr>
        </p:nvGraphicFramePr>
        <p:xfrm>
          <a:off x="995772" y="1397000"/>
          <a:ext cx="71524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08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9" y="1633578"/>
            <a:ext cx="7329672" cy="3150473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04F8F98F-16DA-4CEE-9CE0-A8D7ACE0793E}"/>
              </a:ext>
            </a:extLst>
          </p:cNvPr>
          <p:cNvSpPr txBox="1">
            <a:spLocks/>
          </p:cNvSpPr>
          <p:nvPr/>
        </p:nvSpPr>
        <p:spPr bwMode="auto">
          <a:xfrm>
            <a:off x="362272" y="5259288"/>
            <a:ext cx="845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</a:pPr>
            <a:r>
              <a:rPr lang="en-CA" sz="2800" dirty="0">
                <a:latin typeface="CoertSchrift Romaans" pitchFamily="2" charset="0"/>
              </a:rPr>
              <a:t>400+ TEACHERS </a:t>
            </a:r>
            <a:r>
              <a:rPr lang="en-CA" sz="2800" dirty="0">
                <a:solidFill>
                  <a:schemeClr val="accent2"/>
                </a:solidFill>
                <a:latin typeface="CoertSchrift Romaans" pitchFamily="2" charset="0"/>
              </a:rPr>
              <a:t>|</a:t>
            </a:r>
            <a:r>
              <a:rPr lang="en-CA" sz="2800" dirty="0">
                <a:latin typeface="CoertSchrift Romaans" pitchFamily="2" charset="0"/>
              </a:rPr>
              <a:t> 13 YEARS </a:t>
            </a:r>
            <a:r>
              <a:rPr lang="en-CA" sz="2800" dirty="0">
                <a:solidFill>
                  <a:schemeClr val="accent2"/>
                </a:solidFill>
                <a:latin typeface="CoertSchrift Romaans" pitchFamily="2" charset="0"/>
              </a:rPr>
              <a:t>|</a:t>
            </a:r>
            <a:r>
              <a:rPr lang="en-CA" sz="2800" dirty="0">
                <a:latin typeface="CoertSchrift Romaans" pitchFamily="2" charset="0"/>
              </a:rPr>
              <a:t> 2 WEEK CYCLES </a:t>
            </a:r>
            <a:endParaRPr lang="en-US" sz="2800" kern="0" dirty="0">
              <a:latin typeface="CoertSchrift Roma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1298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9" y="1633578"/>
            <a:ext cx="7329672" cy="3150473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 bwMode="auto">
          <a:xfrm>
            <a:off x="362272" y="5259288"/>
            <a:ext cx="845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DINPro-Medium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</a:pPr>
            <a:r>
              <a:rPr lang="en-CA" sz="2800" dirty="0">
                <a:latin typeface="CoertSchrift Romaans" pitchFamily="2" charset="0"/>
              </a:rPr>
              <a:t>400+ TEACHERS </a:t>
            </a:r>
            <a:r>
              <a:rPr lang="en-CA" sz="2800" dirty="0">
                <a:solidFill>
                  <a:schemeClr val="accent2"/>
                </a:solidFill>
                <a:latin typeface="CoertSchrift Romaans" pitchFamily="2" charset="0"/>
              </a:rPr>
              <a:t>|</a:t>
            </a:r>
            <a:r>
              <a:rPr lang="en-CA" sz="2800" dirty="0">
                <a:latin typeface="CoertSchrift Romaans" pitchFamily="2" charset="0"/>
              </a:rPr>
              <a:t> 13 YEARS </a:t>
            </a:r>
            <a:r>
              <a:rPr lang="en-CA" sz="2800" dirty="0">
                <a:solidFill>
                  <a:schemeClr val="accent2"/>
                </a:solidFill>
                <a:latin typeface="CoertSchrift Romaans" pitchFamily="2" charset="0"/>
              </a:rPr>
              <a:t>|</a:t>
            </a:r>
            <a:r>
              <a:rPr lang="en-CA" sz="2800" dirty="0">
                <a:latin typeface="CoertSchrift Romaans" pitchFamily="2" charset="0"/>
              </a:rPr>
              <a:t> 2 WEEK CYCLES </a:t>
            </a:r>
            <a:endParaRPr lang="en-US" sz="2800" kern="0" dirty="0">
              <a:latin typeface="CoertSchrift Romaan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164183">
            <a:off x="-63557" y="2350117"/>
            <a:ext cx="905666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dirty="0">
                <a:solidFill>
                  <a:srgbClr val="FF0000"/>
                </a:solidFill>
                <a:latin typeface="CoertSchrift Romaans" pitchFamily="2" charset="0"/>
              </a:rPr>
              <a:t>RENEGOTIATING THE </a:t>
            </a:r>
          </a:p>
          <a:p>
            <a:pPr algn="ctr"/>
            <a:r>
              <a:rPr lang="en-CA" sz="4800" b="1" dirty="0">
                <a:solidFill>
                  <a:srgbClr val="FF0000"/>
                </a:solidFill>
                <a:latin typeface="CoertSchrift Romaans" pitchFamily="2" charset="0"/>
              </a:rPr>
              <a:t>NON-NEGOTIATED NORMS</a:t>
            </a:r>
          </a:p>
        </p:txBody>
      </p:sp>
    </p:spTree>
    <p:extLst>
      <p:ext uri="{BB962C8B-B14F-4D97-AF65-F5344CB8AC3E}">
        <p14:creationId xmlns:p14="http://schemas.microsoft.com/office/powerpoint/2010/main" val="388671432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3247074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49728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988616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7990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370" y="332656"/>
            <a:ext cx="7414592" cy="662473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sz="1600" dirty="0"/>
              <a:t>Liljedahl, P. (2014). </a:t>
            </a:r>
            <a:r>
              <a:rPr lang="en-CA" sz="1600" dirty="0"/>
              <a:t>The affordances of using visibly random groups in a mathematics classroom. In Y. Li, E. Silver, &amp; S. Li (eds.), </a:t>
            </a:r>
            <a:r>
              <a:rPr lang="en-US" sz="1600" i="1" dirty="0"/>
              <a:t>Transforming Mathematics Instruction: Multiple Approaches and Practices.</a:t>
            </a:r>
            <a:r>
              <a:rPr lang="en-US" sz="1600" dirty="0"/>
              <a:t> (pp. 127-144). New York, NY: Springer.</a:t>
            </a:r>
            <a:endParaRPr lang="en-CA" sz="1600" dirty="0"/>
          </a:p>
          <a:p>
            <a:pPr algn="just"/>
            <a:r>
              <a:rPr lang="en-US" sz="1600" dirty="0"/>
              <a:t>Liljedahl, P. (2016). Building thinking classrooms: Conditions for problem solving. In P. </a:t>
            </a:r>
            <a:r>
              <a:rPr lang="en-US" sz="1600" dirty="0" err="1"/>
              <a:t>Felmer</a:t>
            </a:r>
            <a:r>
              <a:rPr lang="en-US" sz="1600" dirty="0"/>
              <a:t>, J. Kilpatrick, &amp; E. </a:t>
            </a:r>
            <a:r>
              <a:rPr lang="en-US" sz="1600" dirty="0" err="1"/>
              <a:t>Pekhonen</a:t>
            </a:r>
            <a:r>
              <a:rPr lang="en-US" sz="1600" dirty="0"/>
              <a:t> (eds.), </a:t>
            </a:r>
            <a:r>
              <a:rPr lang="en-US" sz="1600" i="1" dirty="0"/>
              <a:t>Posing and Solving Mathematical Problems: Advances and New Perspectives</a:t>
            </a:r>
            <a:r>
              <a:rPr lang="en-US" sz="1600" dirty="0"/>
              <a:t>. (pp. 361-386). New York, NY: Springer. </a:t>
            </a:r>
            <a:endParaRPr lang="en-CA" sz="1600" dirty="0"/>
          </a:p>
          <a:p>
            <a:pPr algn="just"/>
            <a:r>
              <a:rPr lang="en-AU" sz="1600" dirty="0"/>
              <a:t>Liljedahl, P. (2016). Flow: A Framework for Discussing Teaching. </a:t>
            </a:r>
            <a:r>
              <a:rPr lang="en-AU" sz="1600" i="1" dirty="0"/>
              <a:t>Proceedings of the 40</a:t>
            </a:r>
            <a:r>
              <a:rPr lang="en-AU" sz="1600" i="1" baseline="30000" dirty="0"/>
              <a:t>th</a:t>
            </a:r>
            <a:r>
              <a:rPr lang="en-AU" sz="1600" i="1" dirty="0"/>
              <a:t> Conference of the International Group for the Psychology of Mathematics Education, </a:t>
            </a:r>
            <a:r>
              <a:rPr lang="en-AU" sz="1600" dirty="0"/>
              <a:t>Szeged, Hungary.</a:t>
            </a:r>
          </a:p>
          <a:p>
            <a:pPr algn="just"/>
            <a:r>
              <a:rPr lang="en-US" sz="1600" dirty="0"/>
              <a:t>Liljedahl, P. (2017). </a:t>
            </a:r>
            <a:r>
              <a:rPr lang="en-CA" sz="1600" dirty="0"/>
              <a:t>Building Thinking Classrooms: A Story of Teacher Professional Development. </a:t>
            </a:r>
            <a:r>
              <a:rPr lang="en-CA" sz="1600" i="1" dirty="0"/>
              <a:t>The 1st International Forum on Professional Development for Teachers. </a:t>
            </a:r>
            <a:r>
              <a:rPr lang="en-CA" sz="1600" dirty="0"/>
              <a:t>Seoul, Korea. </a:t>
            </a:r>
          </a:p>
          <a:p>
            <a:pPr algn="just"/>
            <a:r>
              <a:rPr lang="en-US" sz="1600" dirty="0"/>
              <a:t>Liljedahl, P. (2018). On the edges of flow: Student problem solving behavior. In S. </a:t>
            </a:r>
            <a:r>
              <a:rPr lang="en-US" sz="1600" dirty="0" err="1"/>
              <a:t>Carreira</a:t>
            </a:r>
            <a:r>
              <a:rPr lang="en-US" sz="1600" dirty="0"/>
              <a:t>, N. Amado, &amp; K. Jones (eds.), </a:t>
            </a:r>
            <a:r>
              <a:rPr lang="en-US" sz="1600" i="1" dirty="0"/>
              <a:t>Broadening the scope of research on mathematical problem solving: A focus on technology, creativity and affect</a:t>
            </a:r>
            <a:r>
              <a:rPr lang="en-US" sz="1600" dirty="0"/>
              <a:t>. New York, NY: Springer. </a:t>
            </a:r>
          </a:p>
          <a:p>
            <a:pPr algn="just"/>
            <a:r>
              <a:rPr lang="en-US" sz="1600" dirty="0"/>
              <a:t>Liljedahl, P. (2018). Building thinking classrooms. In A. </a:t>
            </a:r>
            <a:r>
              <a:rPr lang="en-US" sz="1600" dirty="0" err="1"/>
              <a:t>Kajander</a:t>
            </a:r>
            <a:r>
              <a:rPr lang="en-US" sz="1600" dirty="0"/>
              <a:t>, J. Holm, &amp; E. Chernoff (eds.) </a:t>
            </a:r>
            <a:r>
              <a:rPr lang="en-US" sz="1600" i="1" dirty="0"/>
              <a:t>Teaching and learning secondary school mathematics: Canadian perspectives in an international context</a:t>
            </a:r>
            <a:r>
              <a:rPr lang="en-US" sz="1600" dirty="0"/>
              <a:t>. New York, NY: Springer. </a:t>
            </a:r>
          </a:p>
          <a:p>
            <a:pPr hangingPunct="0"/>
            <a:r>
              <a:rPr lang="en-US" sz="1600" dirty="0"/>
              <a:t>Liljedahl, P. &amp; Allan, D. (in press). Studenting: the behavior, the psychology, and the possibility. In B. </a:t>
            </a:r>
            <a:r>
              <a:rPr lang="en-US" sz="1600" dirty="0" err="1"/>
              <a:t>Pieronkiewicz</a:t>
            </a:r>
            <a:r>
              <a:rPr lang="en-US" sz="1600" dirty="0"/>
              <a:t> (ed.), </a:t>
            </a:r>
            <a:r>
              <a:rPr lang="en-US" sz="1600" i="1" dirty="0"/>
              <a:t>Different perspectives on transgressions in mathematics and its ed</a:t>
            </a:r>
            <a:r>
              <a:rPr lang="en-US" sz="1600" dirty="0"/>
              <a:t>ucation. </a:t>
            </a:r>
            <a:r>
              <a:rPr lang="en-US" sz="1600" dirty="0" err="1"/>
              <a:t>Towarzystwo</a:t>
            </a:r>
            <a:r>
              <a:rPr lang="en-US" sz="1600" dirty="0"/>
              <a:t> </a:t>
            </a:r>
            <a:r>
              <a:rPr lang="en-US" sz="1600" dirty="0" err="1"/>
              <a:t>Autorów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Wydawców</a:t>
            </a:r>
            <a:r>
              <a:rPr lang="en-US" sz="1600" dirty="0"/>
              <a:t> </a:t>
            </a:r>
            <a:r>
              <a:rPr lang="en-US" sz="1600" dirty="0" err="1"/>
              <a:t>Prac</a:t>
            </a:r>
            <a:r>
              <a:rPr lang="en-US" sz="1600" dirty="0"/>
              <a:t> </a:t>
            </a:r>
            <a:r>
              <a:rPr lang="en-US" sz="1600" dirty="0" err="1"/>
              <a:t>Naukowych</a:t>
            </a:r>
            <a:r>
              <a:rPr lang="en-US" sz="1600" dirty="0"/>
              <a:t> </a:t>
            </a:r>
            <a:r>
              <a:rPr lang="en-US" sz="1600" dirty="0" err="1"/>
              <a:t>Universitas</a:t>
            </a:r>
            <a:r>
              <a:rPr lang="en-US" sz="1600" dirty="0"/>
              <a:t>.</a:t>
            </a:r>
          </a:p>
          <a:p>
            <a:pPr hangingPunct="0"/>
            <a:r>
              <a:rPr lang="en-US" sz="1600" dirty="0"/>
              <a:t>Liljedahl, P. (2020). </a:t>
            </a:r>
            <a:r>
              <a:rPr lang="en-US" sz="1600" i="1" dirty="0"/>
              <a:t>Building Thinking Classrooms in Mathematics, Grades K-12: 14 Teaching Practices for Enhancing Learning.</a:t>
            </a:r>
            <a:r>
              <a:rPr lang="en-US" sz="1600" dirty="0"/>
              <a:t> Thousand Oaks, CA: Corwin Press Inc. </a:t>
            </a:r>
          </a:p>
          <a:p>
            <a:pPr hangingPunct="0"/>
            <a:r>
              <a:rPr lang="en-US" sz="1600" dirty="0"/>
              <a:t>Mike Pruner, MSc (2016). Observations in a Thinking Classroom. </a:t>
            </a:r>
            <a:endParaRPr lang="en-CA" sz="1600" dirty="0"/>
          </a:p>
          <a:p>
            <a:pPr hangingPunct="0"/>
            <a:r>
              <a:rPr lang="en-US" sz="1600" dirty="0" err="1"/>
              <a:t>Oana</a:t>
            </a:r>
            <a:r>
              <a:rPr lang="en-US" sz="1600" dirty="0"/>
              <a:t> Chiru, MSc (2017). Occasioning Flow in the Mathematics Classroom: Optimal Experiences in Common Places. </a:t>
            </a:r>
          </a:p>
          <a:p>
            <a:pPr hangingPunct="0"/>
            <a:r>
              <a:rPr lang="en-US" sz="1600" dirty="0"/>
              <a:t>Chris McGregor, MSc, (2018). Reduction of Mathematics Anxiety through use of Non-Permanent Vertical Surfaces and Group Discussion. </a:t>
            </a:r>
          </a:p>
          <a:p>
            <a:pPr hangingPunct="0"/>
            <a:r>
              <a:rPr lang="en-US" sz="1600" dirty="0"/>
              <a:t>Maria </a:t>
            </a:r>
            <a:r>
              <a:rPr lang="en-US" sz="1600" dirty="0" err="1"/>
              <a:t>Kerkoff</a:t>
            </a:r>
            <a:r>
              <a:rPr lang="en-US" sz="1600" dirty="0"/>
              <a:t>, MSc (2018). Experiencing Mathematics through Problem Solving Tasks. </a:t>
            </a:r>
          </a:p>
          <a:p>
            <a:pPr hangingPunct="0"/>
            <a:r>
              <a:rPr lang="en-US" sz="1600" dirty="0"/>
              <a:t>Beth Baldwin, MSc (2018). The Relationship Between Mathematics Students’ Self and Group Efficacies in a Thinking Classroom</a:t>
            </a:r>
          </a:p>
          <a:p>
            <a:pPr hangingPunct="0"/>
            <a:r>
              <a:rPr lang="en-US" sz="1600" dirty="0"/>
              <a:t>Nikki Mann, MSc (2018). Relationship between Mindful Teaching Methods and Student Perception of their Retention of Mathematical Knowledge</a:t>
            </a:r>
          </a:p>
        </p:txBody>
      </p:sp>
      <p:pic>
        <p:nvPicPr>
          <p:cNvPr id="2" name="Picture 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8F60662-775C-49DD-B5A7-ED7CDCA95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11517"/>
            <a:ext cx="4224476" cy="6034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4658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2499312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rgbClr val="FF0000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54623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8262626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AADD559-6AB2-4C50-8CA4-A94388139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912">
            <a:off x="4053129" y="2142410"/>
            <a:ext cx="3734124" cy="408467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D00819-4B82-4D73-8228-6CA536823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5164">
            <a:off x="1916996" y="2898514"/>
            <a:ext cx="3139712" cy="255292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0C0C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AE345F-F491-4E13-B44E-0BD57A6EF9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8250">
            <a:off x="772985" y="1187950"/>
            <a:ext cx="5732658" cy="258926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B4BEEB-2250-489F-A5ED-6427AF7E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981"/>
          <a:stretch/>
        </p:blipFill>
        <p:spPr>
          <a:xfrm rot="606415">
            <a:off x="3317241" y="1309663"/>
            <a:ext cx="4998564" cy="4196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2018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4588535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rgbClr val="FF0000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99490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181913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 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7B072A1-095E-46E0-850D-C9CC666D3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4651">
            <a:off x="2063200" y="997819"/>
            <a:ext cx="5017599" cy="523239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63271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2707354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rgbClr val="FF0000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81887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5520830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 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23E938D-516E-4887-84E3-44594111A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4" y="2780928"/>
            <a:ext cx="8820543" cy="2256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EE2AAE-E209-4469-85E8-BBF2B1CE7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874">
            <a:off x="1057942" y="1135086"/>
            <a:ext cx="7783762" cy="36182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F0D76-85D8-4246-AC42-CC1D9E78D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90" y="1556792"/>
            <a:ext cx="7387090" cy="458328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3703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9366124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rgbClr val="FF0000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83651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1829035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 dirty="0" err="1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7F43339-5025-4412-BDFB-5CB4FE52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5632">
            <a:off x="325507" y="2255067"/>
            <a:ext cx="8489056" cy="2470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DB5E87-C745-499E-9148-479481B06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330">
            <a:off x="1006423" y="1302126"/>
            <a:ext cx="4407877" cy="3305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D0A23C-BE68-4D8A-BA67-5A39BF284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131187"/>
            <a:ext cx="4839705" cy="2008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5018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058102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rgbClr val="FF0000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9CB896C-7338-4A0A-86C2-3BF9CE808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5539">
            <a:off x="3780691" y="2638716"/>
            <a:ext cx="4571633" cy="304221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64FCB8-B698-42C9-AE8C-E87A0F2F12A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5539">
            <a:off x="3780690" y="2638716"/>
            <a:ext cx="4571633" cy="304221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26BCCA-D94A-416E-951A-6557A31A8D3B}"/>
              </a:ext>
            </a:extLst>
          </p:cNvPr>
          <p:cNvSpPr txBox="1"/>
          <p:nvPr/>
        </p:nvSpPr>
        <p:spPr>
          <a:xfrm rot="20632561">
            <a:off x="3811980" y="3480463"/>
            <a:ext cx="4509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b="1" dirty="0"/>
              <a:t>PROXIMITY QUESTIONS</a:t>
            </a:r>
          </a:p>
          <a:p>
            <a:pPr algn="r"/>
            <a:r>
              <a:rPr lang="en-CA" b="1" dirty="0"/>
              <a:t>STOP THINKING QUESTIONS</a:t>
            </a:r>
          </a:p>
          <a:p>
            <a:pPr algn="r"/>
            <a:r>
              <a:rPr lang="en-CA" b="1" dirty="0"/>
              <a:t>KEEP THINKING QUESTIONS</a:t>
            </a:r>
          </a:p>
          <a:p>
            <a:pPr algn="r"/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54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4319555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rgbClr val="FF0000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C6C924A-AEA5-4330-B984-8305FDE49A1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5539">
            <a:off x="3780690" y="2638716"/>
            <a:ext cx="4571633" cy="304221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066C81-EA5F-4C7E-BCB3-CC9291D8E4CB}"/>
              </a:ext>
            </a:extLst>
          </p:cNvPr>
          <p:cNvSpPr txBox="1"/>
          <p:nvPr/>
        </p:nvSpPr>
        <p:spPr>
          <a:xfrm rot="20632561">
            <a:off x="3811980" y="3480463"/>
            <a:ext cx="4509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b="1" dirty="0"/>
              <a:t>PROXIMITY QUESTIONS</a:t>
            </a:r>
          </a:p>
          <a:p>
            <a:pPr algn="r"/>
            <a:r>
              <a:rPr lang="en-CA" b="1" dirty="0"/>
              <a:t>STOP THINKING QUESTIONS</a:t>
            </a:r>
          </a:p>
          <a:p>
            <a:pPr algn="r"/>
            <a:r>
              <a:rPr lang="en-CA" b="1" dirty="0">
                <a:solidFill>
                  <a:srgbClr val="FF0000"/>
                </a:solidFill>
              </a:rPr>
              <a:t>KEEP THINKING QUESTIONS</a:t>
            </a:r>
          </a:p>
          <a:p>
            <a:pPr algn="r"/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07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2051720" y="2924944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ertSchrift Romaans" pitchFamily="2" charset="0"/>
              </a:rPr>
              <a:t>18 YEARS AGO …</a:t>
            </a:r>
            <a:endParaRPr lang="en-CA" sz="4800" dirty="0">
              <a:solidFill>
                <a:srgbClr val="FF0000"/>
              </a:solidFill>
              <a:latin typeface="CoertSchrift Roma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1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1780419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66330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5564609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rgbClr val="FF0000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C04944D-7D9F-4B27-962A-CC88C77A12E7}"/>
              </a:ext>
            </a:extLst>
          </p:cNvPr>
          <p:cNvSpPr txBox="1"/>
          <p:nvPr/>
        </p:nvSpPr>
        <p:spPr>
          <a:xfrm>
            <a:off x="4267266" y="2104458"/>
            <a:ext cx="4147279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335EC9-75A8-4076-857E-9EC962C34FF7}"/>
              </a:ext>
            </a:extLst>
          </p:cNvPr>
          <p:cNvSpPr txBox="1"/>
          <p:nvPr/>
        </p:nvSpPr>
        <p:spPr>
          <a:xfrm>
            <a:off x="5004048" y="2761259"/>
            <a:ext cx="422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textbook</a:t>
            </a:r>
            <a:endParaRPr lang="en-CA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5CE73-630E-43EA-B248-F26516ACC28A}"/>
              </a:ext>
            </a:extLst>
          </p:cNvPr>
          <p:cNvSpPr txBox="1"/>
          <p:nvPr/>
        </p:nvSpPr>
        <p:spPr>
          <a:xfrm>
            <a:off x="6300191" y="3367988"/>
            <a:ext cx="422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board/screen</a:t>
            </a:r>
            <a:endParaRPr lang="en-CA" b="1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AE4146-55C1-4EE3-ACFB-24718ED31F42}"/>
              </a:ext>
            </a:extLst>
          </p:cNvPr>
          <p:cNvSpPr txBox="1"/>
          <p:nvPr/>
        </p:nvSpPr>
        <p:spPr>
          <a:xfrm>
            <a:off x="4427984" y="3975447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handout/worksheet</a:t>
            </a:r>
            <a:endParaRPr lang="en-CA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4A7093-CA27-45A8-A886-F36F4724EAB8}"/>
              </a:ext>
            </a:extLst>
          </p:cNvPr>
          <p:cNvSpPr txBox="1"/>
          <p:nvPr/>
        </p:nvSpPr>
        <p:spPr>
          <a:xfrm>
            <a:off x="7380312" y="220486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HOW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97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340999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 dirty="0" err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rgbClr val="FF0000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06A0128-CB9D-4144-BB68-FEAF17E5F25E}"/>
              </a:ext>
            </a:extLst>
          </p:cNvPr>
          <p:cNvSpPr txBox="1"/>
          <p:nvPr/>
        </p:nvSpPr>
        <p:spPr>
          <a:xfrm>
            <a:off x="4267266" y="2104458"/>
            <a:ext cx="4147279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ADFF6-68E1-4246-97DC-C922BB64368E}"/>
              </a:ext>
            </a:extLst>
          </p:cNvPr>
          <p:cNvSpPr txBox="1"/>
          <p:nvPr/>
        </p:nvSpPr>
        <p:spPr>
          <a:xfrm>
            <a:off x="4457542" y="3976056"/>
            <a:ext cx="422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textbook</a:t>
            </a:r>
            <a:endParaRPr lang="en-CA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ACFCE-8B1E-479D-9966-7E6DFC1F360A}"/>
              </a:ext>
            </a:extLst>
          </p:cNvPr>
          <p:cNvSpPr txBox="1"/>
          <p:nvPr/>
        </p:nvSpPr>
        <p:spPr>
          <a:xfrm>
            <a:off x="4457542" y="2754949"/>
            <a:ext cx="422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board/screen</a:t>
            </a:r>
            <a:endParaRPr lang="en-CA" b="1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A24C77-93EA-4E7F-AF04-A3CC35EF02F1}"/>
              </a:ext>
            </a:extLst>
          </p:cNvPr>
          <p:cNvSpPr txBox="1"/>
          <p:nvPr/>
        </p:nvSpPr>
        <p:spPr>
          <a:xfrm>
            <a:off x="4457542" y="3368657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handout/worksheet</a:t>
            </a:r>
            <a:endParaRPr lang="en-CA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91707-9F4F-4F1C-A74B-E8AD0AD75518}"/>
              </a:ext>
            </a:extLst>
          </p:cNvPr>
          <p:cNvSpPr txBox="1"/>
          <p:nvPr/>
        </p:nvSpPr>
        <p:spPr>
          <a:xfrm>
            <a:off x="4457542" y="2144601"/>
            <a:ext cx="3874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verbally</a:t>
            </a:r>
            <a:endParaRPr lang="en-CA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F4276-62FD-4D85-804A-D200A0EA9AE2}"/>
              </a:ext>
            </a:extLst>
          </p:cNvPr>
          <p:cNvSpPr txBox="1"/>
          <p:nvPr/>
        </p:nvSpPr>
        <p:spPr>
          <a:xfrm>
            <a:off x="7380312" y="220486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HOW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16" name="Picture 1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E02E5DD-DF59-4ACD-AF5B-003420B4ACC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70" y="873230"/>
            <a:ext cx="5668032" cy="4978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82A3AC70-4D6B-4DE6-B6CD-6ECF9824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8271">
            <a:off x="3404220" y="1470440"/>
            <a:ext cx="4788634" cy="4258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6A960C-7FC3-41E8-BE8B-772D06C52A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170">
            <a:off x="3397849" y="2612273"/>
            <a:ext cx="4407877" cy="3305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E53D04-843E-450B-894E-5DA33D877E4C}"/>
              </a:ext>
            </a:extLst>
          </p:cNvPr>
          <p:cNvSpPr txBox="1"/>
          <p:nvPr/>
        </p:nvSpPr>
        <p:spPr>
          <a:xfrm rot="645270">
            <a:off x="7360284" y="1866121"/>
            <a:ext cx="114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WHEN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6772A3-19E0-47E9-9145-1AD144A50A77}"/>
              </a:ext>
            </a:extLst>
          </p:cNvPr>
          <p:cNvSpPr txBox="1"/>
          <p:nvPr/>
        </p:nvSpPr>
        <p:spPr>
          <a:xfrm rot="20602622">
            <a:off x="5989393" y="2349023"/>
            <a:ext cx="1353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WHERE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3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7819451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 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Give tasks early, standing, and verbally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578791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949236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tasks early, standing, and verbally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rgbClr val="FF0000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2EF4FB3-79FB-4285-9CE3-72D87E2ED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632">
            <a:off x="1031777" y="1022680"/>
            <a:ext cx="4956351" cy="35090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5062AB-4025-4B67-81F2-D8E3727B1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6197">
            <a:off x="3701965" y="2745871"/>
            <a:ext cx="5015188" cy="3594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2409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4260377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tasks early, standing, and verbally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Give check your understanding questions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87487D0-9DB5-4259-ACFA-FC4AB3A551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/>
          <a:stretch/>
        </p:blipFill>
        <p:spPr>
          <a:xfrm rot="5226584">
            <a:off x="915572" y="2224644"/>
            <a:ext cx="4029166" cy="3286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A880D-CB79-41F6-A1FB-CCBD5503B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4095">
            <a:off x="3694679" y="1834718"/>
            <a:ext cx="4841631" cy="3631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356609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0928471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 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tasks early, standing, and verbally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check your understanding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rgbClr val="FF0000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BF0BC97-97D1-401D-98EE-A3D6C969E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7741">
            <a:off x="168871" y="2734129"/>
            <a:ext cx="8820543" cy="2256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7A2B17-39FC-4B42-A6C3-911E8CBB1A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14410"/>
          <a:stretch/>
        </p:blipFill>
        <p:spPr>
          <a:xfrm rot="21218379">
            <a:off x="2357002" y="1166129"/>
            <a:ext cx="5657175" cy="4525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5127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1378870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tasks early, standing, and verbally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check your understanding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Be intentionally less helpful</a:t>
                      </a:r>
                      <a:endParaRPr lang="en-CA" sz="1200" b="0" i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90176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5239157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tasks early, standing, and verbally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check your understanding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Be intentionally less helpful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rgbClr val="FF0000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74620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1749385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tasks early, standing, and verbally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check your understanding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Be intentionally less helpful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Create and manage </a:t>
                      </a:r>
                      <a:r>
                        <a:rPr lang="en-US" sz="1200" b="0" i="1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flow</a:t>
                      </a:r>
                      <a:endParaRPr lang="en-CA" sz="1200" b="0" i="1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FEF2410-0963-4752-AC6D-737782646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6095">
            <a:off x="3083069" y="1430287"/>
            <a:ext cx="5341782" cy="3955125"/>
          </a:xfrm>
          <a:prstGeom prst="rect">
            <a:avLst/>
          </a:prstGeom>
          <a:solidFill>
            <a:srgbClr val="FFFFFF">
              <a:shade val="85000"/>
            </a:srgbClr>
          </a:solidFill>
          <a:ln w="1428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72FAA1-42F6-475D-A14C-AFCC523F0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230">
            <a:off x="916413" y="872178"/>
            <a:ext cx="5988635" cy="4587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422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31"/>
                    </a14:imgEffect>
                    <a14:imgEffect>
                      <a14:saturation sat="195000"/>
                    </a14:imgEffect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834" y="-7708"/>
            <a:ext cx="10373680" cy="686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831" y="1994909"/>
            <a:ext cx="8439549" cy="164924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CA" b="1" dirty="0">
                <a:solidFill>
                  <a:schemeClr val="bg1"/>
                </a:solidFill>
                <a:latin typeface="CoertSchrift Romaans" pitchFamily="2" charset="0"/>
              </a:rPr>
              <a:t>If 6 cats can kill 6 rats in 6 minutes, how many cats are required to kill 100 rats in 50 minutes? </a:t>
            </a:r>
          </a:p>
          <a:p>
            <a:pPr marL="0" indent="0" algn="r">
              <a:buNone/>
            </a:pPr>
            <a:r>
              <a:rPr lang="en-CA" b="1" i="1" dirty="0">
                <a:solidFill>
                  <a:schemeClr val="bg1"/>
                </a:solidFill>
                <a:latin typeface="CoertSchrift Romaans" pitchFamily="2" charset="0"/>
              </a:rPr>
              <a:t>- Lewis Carroll</a:t>
            </a:r>
          </a:p>
        </p:txBody>
      </p:sp>
    </p:spTree>
    <p:extLst>
      <p:ext uri="{BB962C8B-B14F-4D97-AF65-F5344CB8AC3E}">
        <p14:creationId xmlns:p14="http://schemas.microsoft.com/office/powerpoint/2010/main" val="54374641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6295536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tasks early, standing, and verbally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check your understanding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Be intentionally less helpful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Create and manage </a:t>
                      </a:r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flow</a:t>
                      </a:r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rgbClr val="FF0000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07525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065954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tasks early, standing, and verbally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check your understanding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Be intentionally less helpful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Create and manage </a:t>
                      </a:r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flow</a:t>
                      </a:r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Consolidate from the bottom</a:t>
                      </a:r>
                      <a:endParaRPr lang="en-CA" sz="1200" b="0" i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64FEEC2-353A-45C0-861D-D25238F8F75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8" b="25641"/>
          <a:stretch/>
        </p:blipFill>
        <p:spPr bwMode="auto">
          <a:xfrm>
            <a:off x="539552" y="620688"/>
            <a:ext cx="7632848" cy="2311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88D31D-DCFB-4368-971C-956D8305D58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4" b="27143"/>
          <a:stretch/>
        </p:blipFill>
        <p:spPr bwMode="auto">
          <a:xfrm rot="758157">
            <a:off x="535613" y="2125292"/>
            <a:ext cx="7405176" cy="2100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7617FB-027F-40B5-8FFA-144F3EA9509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1" b="31197"/>
          <a:stretch/>
        </p:blipFill>
        <p:spPr bwMode="auto">
          <a:xfrm>
            <a:off x="729335" y="3504097"/>
            <a:ext cx="768533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2831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005867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tasks early, standing, and verbally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check your understanding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Be intentionally less helpful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Create and manage </a:t>
                      </a:r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flow</a:t>
                      </a:r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Consolidate from the bottom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rgbClr val="FF0000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84BEC0B-7AC9-4B9D-8389-D3EE9C442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494">
            <a:off x="757066" y="1216794"/>
            <a:ext cx="7053803" cy="365809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870850-5EBE-4E06-BC07-6DB317FFA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3" t="15310"/>
          <a:stretch/>
        </p:blipFill>
        <p:spPr>
          <a:xfrm rot="4353716">
            <a:off x="1751756" y="1427418"/>
            <a:ext cx="4391324" cy="3802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2432E5-0A5C-4FED-87AC-6327D5B07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2414">
            <a:off x="4198616" y="2135336"/>
            <a:ext cx="4372708" cy="3279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0172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4374071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tasks early, standing, and verbally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check your understanding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Be intentionally less helpful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Create and manage </a:t>
                      </a:r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flow</a:t>
                      </a:r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Consolidate from the bottom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Use meaningful notes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575258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1378052"/>
              </p:ext>
            </p:extLst>
          </p:nvPr>
        </p:nvGraphicFramePr>
        <p:xfrm>
          <a:off x="205740" y="342900"/>
          <a:ext cx="8732520" cy="6172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1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tasks early, standing, and verbally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check your understanding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Be intentionally less helpful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Create and manage </a:t>
                      </a:r>
                      <a:r>
                        <a:rPr lang="en-US" sz="1200" b="0" i="1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flow</a:t>
                      </a:r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Consolidate from the bottom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meaningful notes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rgbClr val="FF0000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rgbClr val="FF0000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rgbClr val="FF0000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D8AD197-4A7E-428F-AEF0-F1F5C48D0FFB}"/>
              </a:ext>
            </a:extLst>
          </p:cNvPr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632848" cy="2456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B11270-0877-45EF-844D-754FA6383BFC}"/>
              </a:ext>
            </a:extLst>
          </p:cNvPr>
          <p:cNvPicPr/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6500">
            <a:off x="1585953" y="1620600"/>
            <a:ext cx="6868229" cy="3527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CDC98E-2CC8-41BA-8981-D0397550C0BC}"/>
              </a:ext>
            </a:extLst>
          </p:cNvPr>
          <p:cNvPicPr/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372" y="1238567"/>
            <a:ext cx="5469255" cy="4380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D731D-39BF-4C5A-9A95-BB8FFB2F2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4555">
            <a:off x="1616286" y="1779640"/>
            <a:ext cx="5715000" cy="3400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B98736-4895-46FA-B891-0B4FAB2DAD5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5435">
            <a:off x="1772831" y="1037584"/>
            <a:ext cx="5678655" cy="4313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65289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506723"/>
              </p:ext>
            </p:extLst>
          </p:nvPr>
        </p:nvGraphicFramePr>
        <p:xfrm>
          <a:off x="205740" y="342900"/>
          <a:ext cx="8732520" cy="6217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OPTIMAL 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tasks early, standing, and verbally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Give check your understanding questions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Be intentionally less helpful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Create and manage </a:t>
                      </a:r>
                      <a:r>
                        <a:rPr lang="en-US" sz="1200" b="0" i="1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flow</a:t>
                      </a:r>
                      <a:endParaRPr lang="en-CA" sz="1200" b="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Consolidate from the bottom</a:t>
                      </a:r>
                      <a:endParaRPr lang="en-CA" sz="1200" b="0" i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Use meaningful notes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Evaluate what you value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Communicate to students where they are and where they are going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Report out based on data (not points)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692447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6187946"/>
              </p:ext>
            </p:extLst>
          </p:nvPr>
        </p:nvGraphicFramePr>
        <p:xfrm>
          <a:off x="205740" y="342900"/>
          <a:ext cx="8732520" cy="6217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8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  <a:latin typeface="CoertSchrift Romaans" pitchFamily="2" charset="0"/>
                        </a:rPr>
                        <a:t>CLASSROOM PRACTICES</a:t>
                      </a:r>
                      <a:endParaRPr lang="en-CA" sz="1600" i="1" dirty="0">
                        <a:solidFill>
                          <a:schemeClr val="tx1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i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OPTIMAL</a:t>
                      </a:r>
                      <a:r>
                        <a:rPr lang="en-CA" sz="160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 PRACTICES FOR THINKING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are the types of tasks we use?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Use thinking tasks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form collaborative groups?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Form frequent visibly random groupings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Where students work?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Use vertical non-permanent surfaces</a:t>
                      </a:r>
                      <a:endParaRPr lang="en-CA" sz="1200" b="0" i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arrange the furniture in our classroom?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1" dirty="0" err="1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Defront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 the classroom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answer questions?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Only answer keep thinking questions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When, where, and how tasks are given?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Give tasks early, standing, and verbally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homework looks like?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Give check your understanding questions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foster student autonomy?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Be intentionally less helpful</a:t>
                      </a:r>
                      <a:endParaRPr lang="en-CA" sz="1200" b="0" i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hints and extensions?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Create and manage </a:t>
                      </a:r>
                      <a:r>
                        <a:rPr lang="en-US" sz="1200" b="0" i="1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flow</a:t>
                      </a:r>
                      <a:endParaRPr lang="en-CA" sz="1200" b="0" i="1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consolidate a lesson?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Consolidate from the bottom</a:t>
                      </a:r>
                      <a:endParaRPr lang="en-CA" sz="1200" b="0" i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CA" sz="1200" dirty="0">
                          <a:latin typeface="CoertSchrift Romaans" pitchFamily="2" charset="0"/>
                        </a:rPr>
                        <a:t>11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give notes?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Use meaningful notes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What we choose to evaluate?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Evaluate what you value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use formative assessment?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Communicate to students where they are and where they are going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>
                          <a:latin typeface="CoertSchrift Romaans" pitchFamily="2" charset="0"/>
                        </a:rPr>
                        <a:t>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oertSchrift Romaans" pitchFamily="2" charset="0"/>
                          <a:ea typeface="+mn-ea"/>
                          <a:cs typeface="+mn-cs"/>
                        </a:rPr>
                        <a:t>How we grade?</a:t>
                      </a:r>
                      <a:endParaRPr lang="en-CA" sz="1200" kern="1200" dirty="0">
                        <a:solidFill>
                          <a:schemeClr val="tx1"/>
                        </a:solidFill>
                        <a:effectLst/>
                        <a:latin typeface="CoertSchrift Romaans" pitchFamily="2" charset="0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CoertSchrift Romaans" pitchFamily="2" charset="0"/>
                        </a:rPr>
                        <a:t>Report out based on data (not points)</a:t>
                      </a:r>
                      <a:endParaRPr lang="en-CA" sz="1200" b="0" dirty="0">
                        <a:solidFill>
                          <a:srgbClr val="FF0000"/>
                        </a:solidFill>
                        <a:latin typeface="CoertSchrift Romaans" pitchFamily="2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CC798C9-ABBA-4BC7-9D15-B88327DE9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7">
            <a:off x="848562" y="312772"/>
            <a:ext cx="7774831" cy="6278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5851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28498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0070C0"/>
                </a:solidFill>
                <a:latin typeface="CoertSchrift Romaans" pitchFamily="2" charset="0"/>
              </a:rPr>
              <a:t>WHERE TO START?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4DC8521C-F2DC-40A1-8B0B-64D7ADE8C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64" y="0"/>
            <a:ext cx="3559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23267AE-FB19-4F6E-8F73-3D67500E7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64" y="0"/>
            <a:ext cx="3559108" cy="68580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-1080456" y="137021"/>
          <a:ext cx="8528363" cy="6549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-715224" y="525101"/>
          <a:ext cx="8139065" cy="5948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12179" y="2570128"/>
            <a:ext cx="2438952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1800" dirty="0"/>
              <a:t>begin lessons with good problems 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US" sz="1800" dirty="0"/>
              <a:t>frequently form visibly random groups</a:t>
            </a:r>
            <a:endParaRPr lang="en-CA" sz="1800" dirty="0"/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1800" dirty="0"/>
              <a:t>use vertical non-permanent surfaces</a:t>
            </a:r>
          </a:p>
        </p:txBody>
      </p:sp>
      <p:sp>
        <p:nvSpPr>
          <p:cNvPr id="9" name="Oval 8"/>
          <p:cNvSpPr/>
          <p:nvPr/>
        </p:nvSpPr>
        <p:spPr>
          <a:xfrm>
            <a:off x="6516216" y="101625"/>
            <a:ext cx="2173369" cy="22039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30541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9A2DE66-E28C-46A5-A413-C14F42535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64" y="0"/>
            <a:ext cx="3559108" cy="68580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-1080456" y="137021"/>
          <a:ext cx="8528363" cy="6549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-715224" y="525101"/>
          <a:ext cx="8139065" cy="5948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23640" y="2068003"/>
            <a:ext cx="28797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4" indent="-160734">
              <a:buFont typeface="Arial" panose="020B0604020202020204" pitchFamily="34" charset="0"/>
              <a:buChar char="•"/>
            </a:pPr>
            <a:r>
              <a:rPr lang="en-US" sz="1800" dirty="0"/>
              <a:t>give task early, </a:t>
            </a:r>
          </a:p>
          <a:p>
            <a:pPr marL="160734" indent="-160734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standing, and verbally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1800" i="1" dirty="0" err="1"/>
              <a:t>defront</a:t>
            </a:r>
            <a:r>
              <a:rPr lang="en-CA" sz="1800" dirty="0"/>
              <a:t> the classroom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1800" dirty="0"/>
              <a:t>answer only </a:t>
            </a:r>
            <a:r>
              <a:rPr lang="en-CA" sz="1800" i="1" dirty="0"/>
              <a:t>keep thinking </a:t>
            </a:r>
            <a:r>
              <a:rPr lang="en-CA" sz="1800" dirty="0"/>
              <a:t>questions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1800" dirty="0"/>
              <a:t>assign </a:t>
            </a:r>
            <a:r>
              <a:rPr lang="en-CA" sz="1800" i="1" dirty="0"/>
              <a:t>check your understanding </a:t>
            </a:r>
            <a:r>
              <a:rPr lang="en-CA" sz="1800" dirty="0"/>
              <a:t>questions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1800" dirty="0"/>
              <a:t>foster autonomous actions</a:t>
            </a:r>
          </a:p>
        </p:txBody>
      </p:sp>
      <p:sp>
        <p:nvSpPr>
          <p:cNvPr id="11" name="Oval 10"/>
          <p:cNvSpPr/>
          <p:nvPr/>
        </p:nvSpPr>
        <p:spPr>
          <a:xfrm>
            <a:off x="5796136" y="1628800"/>
            <a:ext cx="2202619" cy="216024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654163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2051720" y="2924944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17 YEARS AGO …</a:t>
            </a:r>
            <a:endParaRPr lang="en-CA" sz="4800" dirty="0">
              <a:solidFill>
                <a:srgbClr val="FF0000"/>
              </a:solidFill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C7623A7-C265-4ED2-9D58-16D3CAA41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71" y="1097593"/>
            <a:ext cx="7001058" cy="466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7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EA5F217-7D74-44F9-9909-DB24188AF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64" y="0"/>
            <a:ext cx="3559108" cy="68580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-1080456" y="137021"/>
          <a:ext cx="8528363" cy="6549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-715224" y="525101"/>
          <a:ext cx="8139065" cy="5948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39752" y="2428101"/>
            <a:ext cx="2401694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1800" dirty="0"/>
              <a:t>use hints and extensions to manage </a:t>
            </a:r>
            <a:r>
              <a:rPr lang="en-CA" sz="1800" i="1" dirty="0"/>
              <a:t>flow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1800" dirty="0"/>
              <a:t>consolidate from the bottom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1800" dirty="0"/>
              <a:t>use </a:t>
            </a:r>
            <a:r>
              <a:rPr lang="en-CA" sz="1800" i="1" dirty="0"/>
              <a:t>meaningful</a:t>
            </a:r>
            <a:r>
              <a:rPr lang="en-CA" sz="1800" dirty="0"/>
              <a:t> notes</a:t>
            </a:r>
          </a:p>
        </p:txBody>
      </p:sp>
      <p:sp>
        <p:nvSpPr>
          <p:cNvPr id="11" name="Oval 10"/>
          <p:cNvSpPr/>
          <p:nvPr/>
        </p:nvSpPr>
        <p:spPr>
          <a:xfrm>
            <a:off x="6516216" y="3068960"/>
            <a:ext cx="2187934" cy="216024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700623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ED1D14F-F905-424B-A788-58604CE5B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64" y="0"/>
            <a:ext cx="3559108" cy="68580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-1080456" y="137021"/>
          <a:ext cx="8528363" cy="6549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-715224" y="525101"/>
          <a:ext cx="8139065" cy="5948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67744" y="2428101"/>
            <a:ext cx="2630294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CA" sz="1800" dirty="0"/>
              <a:t>communicate where students are and where they are going</a:t>
            </a:r>
          </a:p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CA" sz="1800" dirty="0"/>
              <a:t>evaluate what you value</a:t>
            </a:r>
          </a:p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CA" sz="1800" dirty="0"/>
              <a:t>report out based on data (not points)</a:t>
            </a:r>
          </a:p>
        </p:txBody>
      </p:sp>
      <p:sp>
        <p:nvSpPr>
          <p:cNvPr id="11" name="Oval 10"/>
          <p:cNvSpPr/>
          <p:nvPr/>
        </p:nvSpPr>
        <p:spPr>
          <a:xfrm>
            <a:off x="5827714" y="4570226"/>
            <a:ext cx="2202619" cy="211636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785398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1013FDD-9E8F-4E7F-96A5-BF4381313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64" y="0"/>
            <a:ext cx="355910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EFC4C1-C4AD-4C60-97D3-CA9D338D4F82}"/>
              </a:ext>
            </a:extLst>
          </p:cNvPr>
          <p:cNvSpPr txBox="1"/>
          <p:nvPr/>
        </p:nvSpPr>
        <p:spPr>
          <a:xfrm>
            <a:off x="296537" y="2852936"/>
            <a:ext cx="5183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0070C0"/>
                </a:solidFill>
                <a:latin typeface="CoertSchrift Romaans" pitchFamily="2" charset="0"/>
              </a:rPr>
              <a:t>BUILDING THINKING CLASSROOMS</a:t>
            </a:r>
          </a:p>
        </p:txBody>
      </p:sp>
    </p:spTree>
    <p:extLst>
      <p:ext uri="{BB962C8B-B14F-4D97-AF65-F5344CB8AC3E}">
        <p14:creationId xmlns:p14="http://schemas.microsoft.com/office/powerpoint/2010/main" val="97278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427706" y="30820"/>
          <a:ext cx="8120958" cy="6527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81992" y="3294595"/>
            <a:ext cx="929787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760" dirty="0"/>
          </a:p>
        </p:txBody>
      </p:sp>
      <p:sp>
        <p:nvSpPr>
          <p:cNvPr id="6" name="TextBox 5"/>
          <p:cNvSpPr txBox="1"/>
          <p:nvPr/>
        </p:nvSpPr>
        <p:spPr>
          <a:xfrm>
            <a:off x="5809493" y="1183251"/>
            <a:ext cx="2362907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900" dirty="0"/>
              <a:t>good tasks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900" dirty="0"/>
              <a:t>use vertical non-permanent surfaces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US" sz="900" dirty="0"/>
              <a:t>frequently form visibly random groups</a:t>
            </a:r>
            <a:endParaRPr lang="en-CA" sz="900" dirty="0"/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US" sz="900" dirty="0"/>
              <a:t>give task early, standing, and verbally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900" i="1" dirty="0" err="1"/>
              <a:t>defront</a:t>
            </a:r>
            <a:r>
              <a:rPr lang="en-CA" sz="900" dirty="0"/>
              <a:t> the classroom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900" dirty="0"/>
              <a:t>answer only </a:t>
            </a:r>
            <a:r>
              <a:rPr lang="en-CA" sz="900" i="1" dirty="0"/>
              <a:t>keep thinking </a:t>
            </a:r>
            <a:r>
              <a:rPr lang="en-CA" sz="900" dirty="0"/>
              <a:t>questions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900" dirty="0"/>
              <a:t>build autonomy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900" dirty="0"/>
              <a:t>consolidate from the bottom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900" dirty="0"/>
              <a:t>use hints and extensions to manage </a:t>
            </a:r>
            <a:r>
              <a:rPr lang="en-CA" sz="900" i="1" dirty="0"/>
              <a:t>flow</a:t>
            </a:r>
          </a:p>
          <a:p>
            <a:endParaRPr lang="en-CA" sz="900" dirty="0"/>
          </a:p>
          <a:p>
            <a:endParaRPr lang="en-CA" sz="900" dirty="0"/>
          </a:p>
          <a:p>
            <a:pPr marL="160734" indent="-160734">
              <a:buFont typeface="Arial" panose="020B0604020202020204" pitchFamily="34" charset="0"/>
              <a:buChar char="•"/>
            </a:pPr>
            <a:endParaRPr lang="en-CA" sz="900" dirty="0"/>
          </a:p>
          <a:p>
            <a:pPr lvl="0"/>
            <a:endParaRPr lang="en-CA" sz="900" dirty="0"/>
          </a:p>
          <a:p>
            <a:pPr marL="160734" indent="-160734">
              <a:buFont typeface="Arial" panose="020B0604020202020204" pitchFamily="34" charset="0"/>
              <a:buChar char="•"/>
            </a:pPr>
            <a:endParaRPr lang="en-CA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4553417" y="4133959"/>
            <a:ext cx="2250831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900" dirty="0"/>
              <a:t>use </a:t>
            </a:r>
            <a:r>
              <a:rPr lang="en-CA" sz="900" i="1" dirty="0"/>
              <a:t>meaningful notes 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900" dirty="0"/>
              <a:t>give </a:t>
            </a:r>
            <a:r>
              <a:rPr lang="en-CA" sz="900" i="1" dirty="0"/>
              <a:t>check your understanding </a:t>
            </a:r>
            <a:r>
              <a:rPr lang="en-CA" sz="900" dirty="0"/>
              <a:t>questions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900" dirty="0"/>
              <a:t>communicate where a student is and where they are going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900" dirty="0"/>
              <a:t>evaluate what you value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CA" sz="900" dirty="0"/>
              <a:t>report out based on data (not points)</a:t>
            </a:r>
          </a:p>
          <a:p>
            <a:endParaRPr lang="en-CA" sz="900" dirty="0"/>
          </a:p>
          <a:p>
            <a:endParaRPr lang="en-CA" sz="900" dirty="0"/>
          </a:p>
          <a:p>
            <a:pPr marL="160734" indent="-160734">
              <a:buFont typeface="Arial" panose="020B0604020202020204" pitchFamily="34" charset="0"/>
              <a:buChar char="•"/>
            </a:pPr>
            <a:endParaRPr lang="en-CA" sz="900" dirty="0"/>
          </a:p>
          <a:p>
            <a:pPr lvl="0"/>
            <a:endParaRPr lang="en-CA" sz="900" dirty="0"/>
          </a:p>
          <a:p>
            <a:pPr marL="160734" indent="-160734">
              <a:buFont typeface="Arial" panose="020B0604020202020204" pitchFamily="34" charset="0"/>
              <a:buChar char="•"/>
            </a:pPr>
            <a:endParaRPr lang="en-CA" sz="9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B14E9D-F6D9-4C5E-882C-52C0E904F184}"/>
              </a:ext>
            </a:extLst>
          </p:cNvPr>
          <p:cNvSpPr txBox="1"/>
          <p:nvPr/>
        </p:nvSpPr>
        <p:spPr>
          <a:xfrm>
            <a:off x="296537" y="2852936"/>
            <a:ext cx="518392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0070C0"/>
                </a:solidFill>
                <a:latin typeface="CoertSchrift Romaans" pitchFamily="2" charset="0"/>
              </a:rPr>
              <a:t>BUILDING THINKING CLASSROOMS</a:t>
            </a:r>
          </a:p>
          <a:p>
            <a:r>
              <a:rPr lang="en-CA" sz="3600" b="1" dirty="0">
                <a:solidFill>
                  <a:schemeClr val="accent2"/>
                </a:solidFill>
                <a:latin typeface="CoertSchrift Romaans" pitchFamily="2" charset="0"/>
              </a:rPr>
              <a:t>year II</a:t>
            </a:r>
          </a:p>
        </p:txBody>
      </p:sp>
    </p:spTree>
    <p:extLst>
      <p:ext uri="{BB962C8B-B14F-4D97-AF65-F5344CB8AC3E}">
        <p14:creationId xmlns:p14="http://schemas.microsoft.com/office/powerpoint/2010/main" val="345304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00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024" y="836712"/>
            <a:ext cx="921702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6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pathawayhomes.com/image_store/uploads/3/9/4/6/9/ar1353460421964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3" r="-1"/>
          <a:stretch/>
        </p:blipFill>
        <p:spPr bwMode="auto">
          <a:xfrm>
            <a:off x="237495" y="665961"/>
            <a:ext cx="3139797" cy="23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685800" y="1660181"/>
            <a:ext cx="10515600" cy="1325563"/>
          </a:xfrm>
        </p:spPr>
        <p:txBody>
          <a:bodyPr/>
          <a:lstStyle/>
          <a:p>
            <a:pPr algn="ctr"/>
            <a:r>
              <a:rPr lang="en-CA" dirty="0">
                <a:latin typeface="CoertSchrift Romaans" pitchFamily="2" charset="0"/>
              </a:rPr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23941" y="3442185"/>
            <a:ext cx="8420667" cy="2449139"/>
          </a:xfrm>
        </p:spPr>
        <p:txBody>
          <a:bodyPr>
            <a:noAutofit/>
          </a:bodyPr>
          <a:lstStyle/>
          <a:p>
            <a:pPr marL="120650" indent="0">
              <a:lnSpc>
                <a:spcPts val="31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CA" sz="2400" dirty="0"/>
              <a:t>liljedahl@sfu.ca</a:t>
            </a:r>
          </a:p>
          <a:p>
            <a:pPr marL="120650" indent="0">
              <a:lnSpc>
                <a:spcPts val="31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CA" sz="2400" dirty="0"/>
              <a:t>www.peterliljedahl.com/presentations</a:t>
            </a:r>
          </a:p>
          <a:p>
            <a:pPr marL="120650" indent="0">
              <a:lnSpc>
                <a:spcPts val="31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CA" sz="2400" dirty="0"/>
              <a:t>@</a:t>
            </a:r>
            <a:r>
              <a:rPr lang="en-CA" sz="2400" dirty="0" err="1"/>
              <a:t>pgliljedahl</a:t>
            </a:r>
            <a:r>
              <a:rPr lang="en-CA" sz="2400" dirty="0"/>
              <a:t> | #</a:t>
            </a:r>
            <a:r>
              <a:rPr lang="en-CA" sz="2400" dirty="0" err="1"/>
              <a:t>thinkingclassroom</a:t>
            </a:r>
            <a:endParaRPr lang="en-CA" sz="2400" dirty="0"/>
          </a:p>
          <a:p>
            <a:pPr marL="120650" indent="0">
              <a:lnSpc>
                <a:spcPts val="31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CA" sz="2400" dirty="0"/>
              <a:t>https://makemathmoments.com/episode21/</a:t>
            </a:r>
          </a:p>
          <a:p>
            <a:pPr marL="120650" indent="0">
              <a:lnSpc>
                <a:spcPts val="31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CA" sz="2400" dirty="0"/>
              <a:t>https://tinyurl.com/y68xopcq</a:t>
            </a:r>
            <a:endParaRPr lang="en-CA" sz="2400" b="1" dirty="0">
              <a:solidFill>
                <a:srgbClr val="C00000"/>
              </a:solidFill>
            </a:endParaRPr>
          </a:p>
          <a:p>
            <a:pPr>
              <a:lnSpc>
                <a:spcPts val="3100"/>
              </a:lnSpc>
            </a:pPr>
            <a:endParaRPr lang="en-CA" sz="2400" dirty="0"/>
          </a:p>
        </p:txBody>
      </p:sp>
      <p:pic>
        <p:nvPicPr>
          <p:cNvPr id="5" name="Picture 4" descr=" See full-sized image 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79" y="4573318"/>
            <a:ext cx="370485" cy="30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00" y="4026990"/>
            <a:ext cx="309641" cy="302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489232"/>
            <a:ext cx="410124" cy="341771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C0EAC561-5E60-46F3-B832-E69EFBF57A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94" y="5030072"/>
            <a:ext cx="327670" cy="327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CB4A7A-DC35-4A5D-9B0A-CBE8AF21E5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96280"/>
            <a:ext cx="822271" cy="54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6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31"/>
                    </a14:imgEffect>
                    <a14:imgEffect>
                      <a14:saturation sat="195000"/>
                    </a14:imgEffect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834" y="-7708"/>
            <a:ext cx="10373680" cy="686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831" y="1994909"/>
            <a:ext cx="8439549" cy="164924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CA" b="1" dirty="0">
                <a:solidFill>
                  <a:schemeClr val="bg1"/>
                </a:solidFill>
                <a:latin typeface="CoertSchrift Romaans" pitchFamily="2" charset="0"/>
              </a:rPr>
              <a:t>If 6 cats can kill 6 rats in 6 minutes, how many cats are required to kill 100 rats in 50 minutes? </a:t>
            </a:r>
          </a:p>
          <a:p>
            <a:pPr marL="0" indent="0" algn="r">
              <a:buNone/>
            </a:pPr>
            <a:r>
              <a:rPr lang="en-CA" b="1" i="1" dirty="0">
                <a:solidFill>
                  <a:schemeClr val="bg1"/>
                </a:solidFill>
                <a:latin typeface="CoertSchrift Romaans" pitchFamily="2" charset="0"/>
              </a:rPr>
              <a:t>- Lewis Carroll</a:t>
            </a:r>
          </a:p>
        </p:txBody>
      </p:sp>
    </p:spTree>
    <p:extLst>
      <p:ext uri="{BB962C8B-B14F-4D97-AF65-F5344CB8AC3E}">
        <p14:creationId xmlns:p14="http://schemas.microsoft.com/office/powerpoint/2010/main" val="46012890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31"/>
                    </a14:imgEffect>
                    <a14:imgEffect>
                      <a14:saturation sat="195000"/>
                    </a14:imgEffect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834" y="-7708"/>
            <a:ext cx="10373680" cy="686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831" y="1994909"/>
            <a:ext cx="8439549" cy="164924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CA" b="1" dirty="0">
                <a:solidFill>
                  <a:schemeClr val="bg1"/>
                </a:solidFill>
                <a:latin typeface="CoertSchrift Romaans" pitchFamily="2" charset="0"/>
              </a:rPr>
              <a:t>If 6 cats can kill 6 rats in 6 minutes, how many cats are required to kill 100 rats in 50 minutes? </a:t>
            </a:r>
          </a:p>
          <a:p>
            <a:pPr marL="0" indent="0" algn="r">
              <a:buNone/>
            </a:pPr>
            <a:r>
              <a:rPr lang="en-CA" b="1" i="1" dirty="0">
                <a:solidFill>
                  <a:schemeClr val="bg1"/>
                </a:solidFill>
                <a:latin typeface="CoertSchrift Romaans" pitchFamily="2" charset="0"/>
              </a:rPr>
              <a:t>- Lewis Carroll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37344B-B6B3-4A13-BA49-121C31240783}"/>
              </a:ext>
            </a:extLst>
          </p:cNvPr>
          <p:cNvSpPr txBox="1"/>
          <p:nvPr/>
        </p:nvSpPr>
        <p:spPr>
          <a:xfrm rot="19826743">
            <a:off x="799683" y="2118741"/>
            <a:ext cx="9700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ertSchrift Romaans" pitchFamily="2" charset="0"/>
              </a:rPr>
              <a:t>DISASTER!</a:t>
            </a:r>
          </a:p>
        </p:txBody>
      </p:sp>
    </p:spTree>
    <p:extLst>
      <p:ext uri="{BB962C8B-B14F-4D97-AF65-F5344CB8AC3E}">
        <p14:creationId xmlns:p14="http://schemas.microsoft.com/office/powerpoint/2010/main" val="261652189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9" y="3210173"/>
            <a:ext cx="3784284" cy="2524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64704"/>
            <a:ext cx="3168352" cy="2108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72" y="4552792"/>
            <a:ext cx="4398812" cy="1909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6" y="319648"/>
            <a:ext cx="3482227" cy="2317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28" y="2225729"/>
            <a:ext cx="2969471" cy="1968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32" y="1522589"/>
            <a:ext cx="3396413" cy="2260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47" y="4293096"/>
            <a:ext cx="3096559" cy="2310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99" y="2809660"/>
            <a:ext cx="3954760" cy="2086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903" y="4032124"/>
            <a:ext cx="3281741" cy="2183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46" y="541511"/>
            <a:ext cx="3639306" cy="2413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47" y="1522589"/>
            <a:ext cx="4357631" cy="2672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E75E2A1E-2953-49E7-B4D7-6287405853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8401154"/>
              </p:ext>
            </p:extLst>
          </p:nvPr>
        </p:nvGraphicFramePr>
        <p:xfrm>
          <a:off x="676672" y="924860"/>
          <a:ext cx="8579144" cy="4978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531C315-D2F1-4598-943E-05FD63CBDD44}"/>
              </a:ext>
            </a:extLst>
          </p:cNvPr>
          <p:cNvSpPr txBox="1"/>
          <p:nvPr/>
        </p:nvSpPr>
        <p:spPr>
          <a:xfrm rot="20005360">
            <a:off x="2598414" y="2734517"/>
            <a:ext cx="4885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C00000"/>
                </a:solidFill>
                <a:latin typeface="CoertSchrift Romaans" pitchFamily="2" charset="0"/>
              </a:rPr>
              <a:t>STUDENTING</a:t>
            </a:r>
            <a:endParaRPr lang="en-CA" sz="4800" b="1" i="1" dirty="0">
              <a:solidFill>
                <a:srgbClr val="C00000"/>
              </a:solidFill>
              <a:latin typeface="CoertSchrift Roma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11"/>
            <a:ext cx="9143999" cy="6884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729" y="3031689"/>
            <a:ext cx="5393196" cy="3595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24" y="727567"/>
            <a:ext cx="4387293" cy="2734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58" y="2947634"/>
            <a:ext cx="3773537" cy="2514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57" y="3693585"/>
            <a:ext cx="3888744" cy="2589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144" y="231719"/>
            <a:ext cx="4680942" cy="2446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005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10095</TotalTime>
  <Words>4761</Words>
  <Application>Microsoft Office PowerPoint</Application>
  <PresentationFormat>On-screen Show (4:3)</PresentationFormat>
  <Paragraphs>1144</Paragraphs>
  <Slides>55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CoertSchrift Romaans</vt:lpstr>
      <vt:lpstr>Helvetica</vt:lpstr>
      <vt:lpstr>Office Theme</vt:lpstr>
      <vt:lpstr>BUILDING THINKING CLASSROOMS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Simon Fraser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Jennifer Conroy</dc:creator>
  <cp:lastModifiedBy>Peter Liljedahl</cp:lastModifiedBy>
  <cp:revision>566</cp:revision>
  <cp:lastPrinted>2015-07-04T15:09:55Z</cp:lastPrinted>
  <dcterms:created xsi:type="dcterms:W3CDTF">2007-05-10T23:03:35Z</dcterms:created>
  <dcterms:modified xsi:type="dcterms:W3CDTF">2020-09-18T17:29:43Z</dcterms:modified>
</cp:coreProperties>
</file>