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18" r:id="rId3"/>
    <p:sldId id="321" r:id="rId4"/>
    <p:sldId id="319" r:id="rId5"/>
    <p:sldId id="260" r:id="rId6"/>
    <p:sldId id="299" r:id="rId7"/>
    <p:sldId id="333" r:id="rId8"/>
    <p:sldId id="327" r:id="rId9"/>
    <p:sldId id="353" r:id="rId10"/>
    <p:sldId id="355" r:id="rId11"/>
    <p:sldId id="334" r:id="rId12"/>
    <p:sldId id="264" r:id="rId13"/>
    <p:sldId id="282" r:id="rId14"/>
    <p:sldId id="341" r:id="rId15"/>
    <p:sldId id="338" r:id="rId16"/>
    <p:sldId id="356" r:id="rId17"/>
    <p:sldId id="339" r:id="rId18"/>
    <p:sldId id="344" r:id="rId19"/>
    <p:sldId id="340" r:id="rId20"/>
    <p:sldId id="284" r:id="rId21"/>
    <p:sldId id="267" r:id="rId22"/>
    <p:sldId id="268" r:id="rId23"/>
    <p:sldId id="285" r:id="rId24"/>
    <p:sldId id="296" r:id="rId25"/>
    <p:sldId id="297" r:id="rId26"/>
    <p:sldId id="298" r:id="rId27"/>
    <p:sldId id="271" r:id="rId28"/>
    <p:sldId id="342" r:id="rId29"/>
    <p:sldId id="272" r:id="rId30"/>
    <p:sldId id="273" r:id="rId31"/>
    <p:sldId id="274" r:id="rId32"/>
    <p:sldId id="343" r:id="rId33"/>
    <p:sldId id="345" r:id="rId34"/>
    <p:sldId id="347" r:id="rId35"/>
    <p:sldId id="349" r:id="rId36"/>
    <p:sldId id="351" r:id="rId37"/>
    <p:sldId id="352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7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1FB2FEDB-57CA-43CF-97AC-D028E8A3D43A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AF27D2-20C4-4A22-89AE-B379E6076C1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083DC04-947F-4E3A-AEAD-EC9EA6390F01}">
      <dgm:prSet phldrT="[Text]" custT="1"/>
      <dgm:spPr/>
      <dgm:t>
        <a:bodyPr/>
        <a:lstStyle/>
        <a:p>
          <a:r>
            <a:rPr lang="en-CA" sz="3600" dirty="0" smtClean="0"/>
            <a:t>BUILD AUTONOMY</a:t>
          </a:r>
          <a:endParaRPr lang="en-CA" sz="3600" dirty="0"/>
        </a:p>
      </dgm:t>
    </dgm:pt>
    <dgm:pt modelId="{1B7F700A-0AE2-402A-8FF3-A020767CD0FA}" type="parTrans" cxnId="{8CCF699F-7E97-4A42-A3CA-4ABC16E3DCEF}">
      <dgm:prSet/>
      <dgm:spPr/>
      <dgm:t>
        <a:bodyPr/>
        <a:lstStyle/>
        <a:p>
          <a:endParaRPr lang="en-CA"/>
        </a:p>
      </dgm:t>
    </dgm:pt>
    <dgm:pt modelId="{EBA598F7-A3AE-4999-B4BA-72CBC205E8D9}" type="sibTrans" cxnId="{8CCF699F-7E97-4A42-A3CA-4ABC16E3DCEF}">
      <dgm:prSet/>
      <dgm:spPr/>
      <dgm:t>
        <a:bodyPr/>
        <a:lstStyle/>
        <a:p>
          <a:endParaRPr lang="en-CA"/>
        </a:p>
      </dgm:t>
    </dgm:pt>
    <dgm:pt modelId="{E28E68F9-3433-41D8-9298-1CB3911FFE4E}">
      <dgm:prSet phldrT="[Text]"/>
      <dgm:spPr/>
      <dgm:t>
        <a:bodyPr/>
        <a:lstStyle/>
        <a:p>
          <a:pPr algn="l"/>
          <a:endParaRPr lang="en-CA" dirty="0"/>
        </a:p>
      </dgm:t>
    </dgm:pt>
    <dgm:pt modelId="{3AA831D2-7FDC-4DE0-A03E-A182C603737B}" type="sibTrans" cxnId="{863B4E0B-D5B6-4D9B-A37A-80D49E8C4FEF}">
      <dgm:prSet/>
      <dgm:spPr/>
      <dgm:t>
        <a:bodyPr/>
        <a:lstStyle/>
        <a:p>
          <a:endParaRPr lang="en-CA"/>
        </a:p>
      </dgm:t>
    </dgm:pt>
    <dgm:pt modelId="{4F2DC5C6-FA0C-493E-9FF7-C004D89B4A77}" type="parTrans" cxnId="{863B4E0B-D5B6-4D9B-A37A-80D49E8C4FEF}">
      <dgm:prSet/>
      <dgm:spPr/>
      <dgm:t>
        <a:bodyPr/>
        <a:lstStyle/>
        <a:p>
          <a:endParaRPr lang="en-CA"/>
        </a:p>
      </dgm:t>
    </dgm:pt>
    <dgm:pt modelId="{C099CF38-C2B2-4E0F-9951-0EE4CF3E834A}" type="pres">
      <dgm:prSet presAssocID="{FCAF27D2-20C4-4A22-89AE-B379E6076C1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C50F2E3-FD1C-4DB6-BFF6-65A06B1D559E}" type="pres">
      <dgm:prSet presAssocID="{E28E68F9-3433-41D8-9298-1CB3911FFE4E}" presName="Accent1" presStyleCnt="0"/>
      <dgm:spPr/>
    </dgm:pt>
    <dgm:pt modelId="{B32F4B83-1AF5-493B-945F-4559DF93F0C2}" type="pres">
      <dgm:prSet presAssocID="{E28E68F9-3433-41D8-9298-1CB3911FFE4E}" presName="Accent" presStyleLbl="node1" presStyleIdx="0" presStyleCnt="2"/>
      <dgm:spPr/>
    </dgm:pt>
    <dgm:pt modelId="{73E5F41B-AE1C-4399-A258-4DC27E51354B}" type="pres">
      <dgm:prSet presAssocID="{E28E68F9-3433-41D8-9298-1CB3911FFE4E}" presName="Parent1" presStyleLbl="revTx" presStyleIdx="0" presStyleCnt="2" custLinFactX="-66983" custLinFactNeighborX="-100000" custLinFactNeighborY="36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8E4665-193B-4330-9DAC-DF68DF27B986}" type="pres">
      <dgm:prSet presAssocID="{7083DC04-947F-4E3A-AEAD-EC9EA6390F01}" presName="Accent2" presStyleCnt="0"/>
      <dgm:spPr/>
    </dgm:pt>
    <dgm:pt modelId="{E6926F88-E691-4294-8AB6-3511BFA4061E}" type="pres">
      <dgm:prSet presAssocID="{7083DC04-947F-4E3A-AEAD-EC9EA6390F01}" presName="Accent" presStyleLbl="node1" presStyleIdx="1" presStyleCnt="2"/>
      <dgm:spPr/>
    </dgm:pt>
    <dgm:pt modelId="{2683F64E-122B-4975-9BDD-EEDC1D8E14BD}" type="pres">
      <dgm:prSet presAssocID="{7083DC04-947F-4E3A-AEAD-EC9EA6390F0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63B4E0B-D5B6-4D9B-A37A-80D49E8C4FEF}" srcId="{FCAF27D2-20C4-4A22-89AE-B379E6076C12}" destId="{E28E68F9-3433-41D8-9298-1CB3911FFE4E}" srcOrd="0" destOrd="0" parTransId="{4F2DC5C6-FA0C-493E-9FF7-C004D89B4A77}" sibTransId="{3AA831D2-7FDC-4DE0-A03E-A182C603737B}"/>
    <dgm:cxn modelId="{B13E824D-B5A4-4436-AB34-7B11B99FFF72}" type="presOf" srcId="{7083DC04-947F-4E3A-AEAD-EC9EA6390F01}" destId="{2683F64E-122B-4975-9BDD-EEDC1D8E14BD}" srcOrd="0" destOrd="0" presId="urn:microsoft.com/office/officeart/2009/layout/CircleArrowProcess"/>
    <dgm:cxn modelId="{05BFB9D6-810A-4925-98A8-6F4D59844E64}" type="presOf" srcId="{E28E68F9-3433-41D8-9298-1CB3911FFE4E}" destId="{73E5F41B-AE1C-4399-A258-4DC27E51354B}" srcOrd="0" destOrd="0" presId="urn:microsoft.com/office/officeart/2009/layout/CircleArrowProcess"/>
    <dgm:cxn modelId="{F7D14746-AE27-4B8A-8BFD-A2121E0E34FC}" type="presOf" srcId="{FCAF27D2-20C4-4A22-89AE-B379E6076C12}" destId="{C099CF38-C2B2-4E0F-9951-0EE4CF3E834A}" srcOrd="0" destOrd="0" presId="urn:microsoft.com/office/officeart/2009/layout/CircleArrowProcess"/>
    <dgm:cxn modelId="{8CCF699F-7E97-4A42-A3CA-4ABC16E3DCEF}" srcId="{FCAF27D2-20C4-4A22-89AE-B379E6076C12}" destId="{7083DC04-947F-4E3A-AEAD-EC9EA6390F01}" srcOrd="1" destOrd="0" parTransId="{1B7F700A-0AE2-402A-8FF3-A020767CD0FA}" sibTransId="{EBA598F7-A3AE-4999-B4BA-72CBC205E8D9}"/>
    <dgm:cxn modelId="{94FC85C6-F7B2-46BF-B64F-5C0836F04ABE}" type="presParOf" srcId="{C099CF38-C2B2-4E0F-9951-0EE4CF3E834A}" destId="{EC50F2E3-FD1C-4DB6-BFF6-65A06B1D559E}" srcOrd="0" destOrd="0" presId="urn:microsoft.com/office/officeart/2009/layout/CircleArrowProcess"/>
    <dgm:cxn modelId="{3ED248A8-0036-45D1-9E70-EBD8CB8FEA50}" type="presParOf" srcId="{EC50F2E3-FD1C-4DB6-BFF6-65A06B1D559E}" destId="{B32F4B83-1AF5-493B-945F-4559DF93F0C2}" srcOrd="0" destOrd="0" presId="urn:microsoft.com/office/officeart/2009/layout/CircleArrowProcess"/>
    <dgm:cxn modelId="{EF6603C5-5DBF-4E9F-8A02-B5184A157D63}" type="presParOf" srcId="{C099CF38-C2B2-4E0F-9951-0EE4CF3E834A}" destId="{73E5F41B-AE1C-4399-A258-4DC27E51354B}" srcOrd="1" destOrd="0" presId="urn:microsoft.com/office/officeart/2009/layout/CircleArrowProcess"/>
    <dgm:cxn modelId="{18DD86EA-E2E0-4060-BDDB-764DA7D85A3B}" type="presParOf" srcId="{C099CF38-C2B2-4E0F-9951-0EE4CF3E834A}" destId="{FC8E4665-193B-4330-9DAC-DF68DF27B986}" srcOrd="2" destOrd="0" presId="urn:microsoft.com/office/officeart/2009/layout/CircleArrowProcess"/>
    <dgm:cxn modelId="{F79FA638-99CE-4B9A-AFB1-F47B5963F05B}" type="presParOf" srcId="{FC8E4665-193B-4330-9DAC-DF68DF27B986}" destId="{E6926F88-E691-4294-8AB6-3511BFA4061E}" srcOrd="0" destOrd="0" presId="urn:microsoft.com/office/officeart/2009/layout/CircleArrowProcess"/>
    <dgm:cxn modelId="{1177B5D5-23FC-4B07-88DD-C1922FB1969B}" type="presParOf" srcId="{C099CF38-C2B2-4E0F-9951-0EE4CF3E834A}" destId="{2683F64E-122B-4975-9BDD-EEDC1D8E14B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AF27D2-20C4-4A22-89AE-B379E6076C1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083DC04-947F-4E3A-AEAD-EC9EA6390F01}">
      <dgm:prSet phldrT="[Text]" custT="1"/>
      <dgm:spPr/>
      <dgm:t>
        <a:bodyPr/>
        <a:lstStyle/>
        <a:p>
          <a:r>
            <a:rPr lang="en-CA" sz="4000" dirty="0" smtClean="0"/>
            <a:t>SEQUENCING</a:t>
          </a:r>
          <a:endParaRPr lang="en-CA" sz="4000" dirty="0"/>
        </a:p>
      </dgm:t>
    </dgm:pt>
    <dgm:pt modelId="{1B7F700A-0AE2-402A-8FF3-A020767CD0FA}" type="parTrans" cxnId="{8CCF699F-7E97-4A42-A3CA-4ABC16E3DCEF}">
      <dgm:prSet/>
      <dgm:spPr/>
      <dgm:t>
        <a:bodyPr/>
        <a:lstStyle/>
        <a:p>
          <a:endParaRPr lang="en-CA"/>
        </a:p>
      </dgm:t>
    </dgm:pt>
    <dgm:pt modelId="{EBA598F7-A3AE-4999-B4BA-72CBC205E8D9}" type="sibTrans" cxnId="{8CCF699F-7E97-4A42-A3CA-4ABC16E3DCEF}">
      <dgm:prSet/>
      <dgm:spPr/>
      <dgm:t>
        <a:bodyPr/>
        <a:lstStyle/>
        <a:p>
          <a:endParaRPr lang="en-CA"/>
        </a:p>
      </dgm:t>
    </dgm:pt>
    <dgm:pt modelId="{E28E68F9-3433-41D8-9298-1CB3911FFE4E}">
      <dgm:prSet phldrT="[Text]"/>
      <dgm:spPr/>
      <dgm:t>
        <a:bodyPr/>
        <a:lstStyle/>
        <a:p>
          <a:pPr algn="l"/>
          <a:endParaRPr lang="en-CA" dirty="0"/>
        </a:p>
      </dgm:t>
    </dgm:pt>
    <dgm:pt modelId="{3AA831D2-7FDC-4DE0-A03E-A182C603737B}" type="sibTrans" cxnId="{863B4E0B-D5B6-4D9B-A37A-80D49E8C4FEF}">
      <dgm:prSet/>
      <dgm:spPr/>
      <dgm:t>
        <a:bodyPr/>
        <a:lstStyle/>
        <a:p>
          <a:endParaRPr lang="en-CA"/>
        </a:p>
      </dgm:t>
    </dgm:pt>
    <dgm:pt modelId="{4F2DC5C6-FA0C-493E-9FF7-C004D89B4A77}" type="parTrans" cxnId="{863B4E0B-D5B6-4D9B-A37A-80D49E8C4FEF}">
      <dgm:prSet/>
      <dgm:spPr/>
      <dgm:t>
        <a:bodyPr/>
        <a:lstStyle/>
        <a:p>
          <a:endParaRPr lang="en-CA"/>
        </a:p>
      </dgm:t>
    </dgm:pt>
    <dgm:pt modelId="{C099CF38-C2B2-4E0F-9951-0EE4CF3E834A}" type="pres">
      <dgm:prSet presAssocID="{FCAF27D2-20C4-4A22-89AE-B379E6076C1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C50F2E3-FD1C-4DB6-BFF6-65A06B1D559E}" type="pres">
      <dgm:prSet presAssocID="{E28E68F9-3433-41D8-9298-1CB3911FFE4E}" presName="Accent1" presStyleCnt="0"/>
      <dgm:spPr/>
    </dgm:pt>
    <dgm:pt modelId="{B32F4B83-1AF5-493B-945F-4559DF93F0C2}" type="pres">
      <dgm:prSet presAssocID="{E28E68F9-3433-41D8-9298-1CB3911FFE4E}" presName="Accent" presStyleLbl="node1" presStyleIdx="0" presStyleCnt="2"/>
      <dgm:spPr/>
    </dgm:pt>
    <dgm:pt modelId="{73E5F41B-AE1C-4399-A258-4DC27E51354B}" type="pres">
      <dgm:prSet presAssocID="{E28E68F9-3433-41D8-9298-1CB3911FFE4E}" presName="Parent1" presStyleLbl="revTx" presStyleIdx="0" presStyleCnt="2" custLinFactX="-66983" custLinFactNeighborX="-100000" custLinFactNeighborY="36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8E4665-193B-4330-9DAC-DF68DF27B986}" type="pres">
      <dgm:prSet presAssocID="{7083DC04-947F-4E3A-AEAD-EC9EA6390F01}" presName="Accent2" presStyleCnt="0"/>
      <dgm:spPr/>
    </dgm:pt>
    <dgm:pt modelId="{E6926F88-E691-4294-8AB6-3511BFA4061E}" type="pres">
      <dgm:prSet presAssocID="{7083DC04-947F-4E3A-AEAD-EC9EA6390F01}" presName="Accent" presStyleLbl="node1" presStyleIdx="1" presStyleCnt="2"/>
      <dgm:spPr/>
    </dgm:pt>
    <dgm:pt modelId="{2683F64E-122B-4975-9BDD-EEDC1D8E14BD}" type="pres">
      <dgm:prSet presAssocID="{7083DC04-947F-4E3A-AEAD-EC9EA6390F01}" presName="Parent2" presStyleLbl="revTx" presStyleIdx="1" presStyleCnt="2" custScaleX="1279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63B4E0B-D5B6-4D9B-A37A-80D49E8C4FEF}" srcId="{FCAF27D2-20C4-4A22-89AE-B379E6076C12}" destId="{E28E68F9-3433-41D8-9298-1CB3911FFE4E}" srcOrd="0" destOrd="0" parTransId="{4F2DC5C6-FA0C-493E-9FF7-C004D89B4A77}" sibTransId="{3AA831D2-7FDC-4DE0-A03E-A182C603737B}"/>
    <dgm:cxn modelId="{0CEBDFAF-FFF6-41BC-B6EB-17C9FA098FFE}" type="presOf" srcId="{FCAF27D2-20C4-4A22-89AE-B379E6076C12}" destId="{C099CF38-C2B2-4E0F-9951-0EE4CF3E834A}" srcOrd="0" destOrd="0" presId="urn:microsoft.com/office/officeart/2009/layout/CircleArrowProcess"/>
    <dgm:cxn modelId="{21DFA41E-3810-47EE-98C2-A877F4258991}" type="presOf" srcId="{7083DC04-947F-4E3A-AEAD-EC9EA6390F01}" destId="{2683F64E-122B-4975-9BDD-EEDC1D8E14BD}" srcOrd="0" destOrd="0" presId="urn:microsoft.com/office/officeart/2009/layout/CircleArrowProcess"/>
    <dgm:cxn modelId="{416335B5-0BF7-4976-BF6C-95DD61A667B5}" type="presOf" srcId="{E28E68F9-3433-41D8-9298-1CB3911FFE4E}" destId="{73E5F41B-AE1C-4399-A258-4DC27E51354B}" srcOrd="0" destOrd="0" presId="urn:microsoft.com/office/officeart/2009/layout/CircleArrowProcess"/>
    <dgm:cxn modelId="{8CCF699F-7E97-4A42-A3CA-4ABC16E3DCEF}" srcId="{FCAF27D2-20C4-4A22-89AE-B379E6076C12}" destId="{7083DC04-947F-4E3A-AEAD-EC9EA6390F01}" srcOrd="1" destOrd="0" parTransId="{1B7F700A-0AE2-402A-8FF3-A020767CD0FA}" sibTransId="{EBA598F7-A3AE-4999-B4BA-72CBC205E8D9}"/>
    <dgm:cxn modelId="{79DB48E3-95FE-429B-B62C-AF65EC23350A}" type="presParOf" srcId="{C099CF38-C2B2-4E0F-9951-0EE4CF3E834A}" destId="{EC50F2E3-FD1C-4DB6-BFF6-65A06B1D559E}" srcOrd="0" destOrd="0" presId="urn:microsoft.com/office/officeart/2009/layout/CircleArrowProcess"/>
    <dgm:cxn modelId="{520B56DB-0405-485E-A843-FF165DB50D4A}" type="presParOf" srcId="{EC50F2E3-FD1C-4DB6-BFF6-65A06B1D559E}" destId="{B32F4B83-1AF5-493B-945F-4559DF93F0C2}" srcOrd="0" destOrd="0" presId="urn:microsoft.com/office/officeart/2009/layout/CircleArrowProcess"/>
    <dgm:cxn modelId="{C53741EB-7DEC-4534-B76A-919D050A4541}" type="presParOf" srcId="{C099CF38-C2B2-4E0F-9951-0EE4CF3E834A}" destId="{73E5F41B-AE1C-4399-A258-4DC27E51354B}" srcOrd="1" destOrd="0" presId="urn:microsoft.com/office/officeart/2009/layout/CircleArrowProcess"/>
    <dgm:cxn modelId="{AB4CE051-1262-44F0-8BB0-3A1ED6086069}" type="presParOf" srcId="{C099CF38-C2B2-4E0F-9951-0EE4CF3E834A}" destId="{FC8E4665-193B-4330-9DAC-DF68DF27B986}" srcOrd="2" destOrd="0" presId="urn:microsoft.com/office/officeart/2009/layout/CircleArrowProcess"/>
    <dgm:cxn modelId="{66A40D77-1D03-4BAB-A5AC-E82FD8AA80C4}" type="presParOf" srcId="{FC8E4665-193B-4330-9DAC-DF68DF27B986}" destId="{E6926F88-E691-4294-8AB6-3511BFA4061E}" srcOrd="0" destOrd="0" presId="urn:microsoft.com/office/officeart/2009/layout/CircleArrowProcess"/>
    <dgm:cxn modelId="{E3F833D5-42A7-4E2C-A6B7-B9C398F1AEBB}" type="presParOf" srcId="{C099CF38-C2B2-4E0F-9951-0EE4CF3E834A}" destId="{2683F64E-122B-4975-9BDD-EEDC1D8E14B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1CD5523-E601-41A6-8C62-A9768E466FF6}" type="presOf" srcId="{3720C9A6-3659-43F4-8CBE-C5D4FE9CA57A}" destId="{6FE6D8D4-1A67-4938-BA3D-FD3FFF06768B}" srcOrd="0" destOrd="0" presId="urn:microsoft.com/office/officeart/2009/layout/CircleArrowProcess"/>
    <dgm:cxn modelId="{5CCA25C7-A912-404E-878C-DBFC60E320ED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19B6036A-2A5E-4496-AF99-CA82D3C70B1E}" type="presParOf" srcId="{6FE6D8D4-1A67-4938-BA3D-FD3FFF06768B}" destId="{E087620A-A363-4DFA-B9B7-9A8F1B5A4014}" srcOrd="0" destOrd="0" presId="urn:microsoft.com/office/officeart/2009/layout/CircleArrowProcess"/>
    <dgm:cxn modelId="{15A45DD5-AAD0-45E2-BAF5-49755C3FFFB5}" type="presParOf" srcId="{E087620A-A363-4DFA-B9B7-9A8F1B5A4014}" destId="{59DE4473-9B73-4D77-AB6A-3314709792B2}" srcOrd="0" destOrd="0" presId="urn:microsoft.com/office/officeart/2009/layout/CircleArrowProcess"/>
    <dgm:cxn modelId="{6E17B2F2-7DB2-40C0-9CAC-B82E6CCD152C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76D1F4C6-9316-4CC7-A197-B780233445DA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726CC6D-244D-48DA-9027-B0B403067BDE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8D33A289-A70D-460E-9B51-4194BDE3A5B8}" type="presOf" srcId="{3720C9A6-3659-43F4-8CBE-C5D4FE9CA57A}" destId="{6FE6D8D4-1A67-4938-BA3D-FD3FFF06768B}" srcOrd="0" destOrd="0" presId="urn:microsoft.com/office/officeart/2009/layout/CircleArrowProcess"/>
    <dgm:cxn modelId="{DA7522CA-8156-47C8-8F83-BAA1F1DFD392}" type="presParOf" srcId="{6FE6D8D4-1A67-4938-BA3D-FD3FFF06768B}" destId="{E087620A-A363-4DFA-B9B7-9A8F1B5A4014}" srcOrd="0" destOrd="0" presId="urn:microsoft.com/office/officeart/2009/layout/CircleArrowProcess"/>
    <dgm:cxn modelId="{4039B1E0-DC61-4E32-9485-A3343DE9BCDC}" type="presParOf" srcId="{E087620A-A363-4DFA-B9B7-9A8F1B5A4014}" destId="{59DE4473-9B73-4D77-AB6A-3314709792B2}" srcOrd="0" destOrd="0" presId="urn:microsoft.com/office/officeart/2009/layout/CircleArrowProcess"/>
    <dgm:cxn modelId="{8838368E-7839-4A73-A821-7D71612D38F7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04466600-1C02-4E43-9538-888BAF1CE34C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0877C53-ECBD-46F6-B10A-7B6103F30566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7A1DCD8C-6D3F-4297-852A-C4D5A89719FD}" type="presOf" srcId="{3720C9A6-3659-43F4-8CBE-C5D4FE9CA57A}" destId="{6FE6D8D4-1A67-4938-BA3D-FD3FFF06768B}" srcOrd="0" destOrd="0" presId="urn:microsoft.com/office/officeart/2009/layout/CircleArrowProcess"/>
    <dgm:cxn modelId="{414CEEC7-A065-4340-BC45-E15D0BC3878C}" type="presParOf" srcId="{6FE6D8D4-1A67-4938-BA3D-FD3FFF06768B}" destId="{E087620A-A363-4DFA-B9B7-9A8F1B5A4014}" srcOrd="0" destOrd="0" presId="urn:microsoft.com/office/officeart/2009/layout/CircleArrowProcess"/>
    <dgm:cxn modelId="{CD3C9565-4BBE-4878-9B36-558DDFB9C2F2}" type="presParOf" srcId="{E087620A-A363-4DFA-B9B7-9A8F1B5A4014}" destId="{59DE4473-9B73-4D77-AB6A-3314709792B2}" srcOrd="0" destOrd="0" presId="urn:microsoft.com/office/officeart/2009/layout/CircleArrowProcess"/>
    <dgm:cxn modelId="{3D66BA06-1BB7-4DA6-9C18-5AC980482938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A2F79F56-1438-4ACB-9E8B-1A9B3C494F65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E2A5097-7E8C-44DC-A824-26BD0ED36887}" type="presOf" srcId="{3720C9A6-3659-43F4-8CBE-C5D4FE9CA57A}" destId="{6FE6D8D4-1A67-4938-BA3D-FD3FFF06768B}" srcOrd="0" destOrd="0" presId="urn:microsoft.com/office/officeart/2009/layout/CircleArrowProcess"/>
    <dgm:cxn modelId="{93151CD4-E0B9-41D5-B1CD-0CC347713B60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5DE8CC53-92B5-4BBB-A8A1-C292DDE28C00}" type="presParOf" srcId="{6FE6D8D4-1A67-4938-BA3D-FD3FFF06768B}" destId="{E087620A-A363-4DFA-B9B7-9A8F1B5A4014}" srcOrd="0" destOrd="0" presId="urn:microsoft.com/office/officeart/2009/layout/CircleArrowProcess"/>
    <dgm:cxn modelId="{B85E7ACF-9802-4E91-86B1-4991E2BB97D5}" type="presParOf" srcId="{E087620A-A363-4DFA-B9B7-9A8F1B5A4014}" destId="{59DE4473-9B73-4D77-AB6A-3314709792B2}" srcOrd="0" destOrd="0" presId="urn:microsoft.com/office/officeart/2009/layout/CircleArrowProcess"/>
    <dgm:cxn modelId="{3F27EF7D-F47F-4423-8145-780FC02C44F2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AF27D2-20C4-4A22-89AE-B379E6076C1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083DC04-947F-4E3A-AEAD-EC9EA6390F01}">
      <dgm:prSet phldrT="[Text]" custT="1"/>
      <dgm:spPr/>
      <dgm:t>
        <a:bodyPr/>
        <a:lstStyle/>
        <a:p>
          <a:r>
            <a:rPr lang="en-CA" sz="8000" dirty="0" smtClean="0"/>
            <a:t>?</a:t>
          </a:r>
          <a:endParaRPr lang="en-CA" sz="8000" dirty="0"/>
        </a:p>
      </dgm:t>
    </dgm:pt>
    <dgm:pt modelId="{1B7F700A-0AE2-402A-8FF3-A020767CD0FA}" type="parTrans" cxnId="{8CCF699F-7E97-4A42-A3CA-4ABC16E3DCEF}">
      <dgm:prSet/>
      <dgm:spPr/>
      <dgm:t>
        <a:bodyPr/>
        <a:lstStyle/>
        <a:p>
          <a:endParaRPr lang="en-CA"/>
        </a:p>
      </dgm:t>
    </dgm:pt>
    <dgm:pt modelId="{EBA598F7-A3AE-4999-B4BA-72CBC205E8D9}" type="sibTrans" cxnId="{8CCF699F-7E97-4A42-A3CA-4ABC16E3DCEF}">
      <dgm:prSet/>
      <dgm:spPr/>
      <dgm:t>
        <a:bodyPr/>
        <a:lstStyle/>
        <a:p>
          <a:endParaRPr lang="en-CA"/>
        </a:p>
      </dgm:t>
    </dgm:pt>
    <dgm:pt modelId="{E28E68F9-3433-41D8-9298-1CB3911FFE4E}">
      <dgm:prSet phldrT="[Text]"/>
      <dgm:spPr/>
      <dgm:t>
        <a:bodyPr/>
        <a:lstStyle/>
        <a:p>
          <a:pPr algn="l"/>
          <a:endParaRPr lang="en-CA" dirty="0"/>
        </a:p>
      </dgm:t>
    </dgm:pt>
    <dgm:pt modelId="{3AA831D2-7FDC-4DE0-A03E-A182C603737B}" type="sibTrans" cxnId="{863B4E0B-D5B6-4D9B-A37A-80D49E8C4FEF}">
      <dgm:prSet/>
      <dgm:spPr/>
      <dgm:t>
        <a:bodyPr/>
        <a:lstStyle/>
        <a:p>
          <a:endParaRPr lang="en-CA"/>
        </a:p>
      </dgm:t>
    </dgm:pt>
    <dgm:pt modelId="{4F2DC5C6-FA0C-493E-9FF7-C004D89B4A77}" type="parTrans" cxnId="{863B4E0B-D5B6-4D9B-A37A-80D49E8C4FEF}">
      <dgm:prSet/>
      <dgm:spPr/>
      <dgm:t>
        <a:bodyPr/>
        <a:lstStyle/>
        <a:p>
          <a:endParaRPr lang="en-CA"/>
        </a:p>
      </dgm:t>
    </dgm:pt>
    <dgm:pt modelId="{C099CF38-C2B2-4E0F-9951-0EE4CF3E834A}" type="pres">
      <dgm:prSet presAssocID="{FCAF27D2-20C4-4A22-89AE-B379E6076C1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C50F2E3-FD1C-4DB6-BFF6-65A06B1D559E}" type="pres">
      <dgm:prSet presAssocID="{E28E68F9-3433-41D8-9298-1CB3911FFE4E}" presName="Accent1" presStyleCnt="0"/>
      <dgm:spPr/>
    </dgm:pt>
    <dgm:pt modelId="{B32F4B83-1AF5-493B-945F-4559DF93F0C2}" type="pres">
      <dgm:prSet presAssocID="{E28E68F9-3433-41D8-9298-1CB3911FFE4E}" presName="Accent" presStyleLbl="node1" presStyleIdx="0" presStyleCnt="2"/>
      <dgm:spPr/>
    </dgm:pt>
    <dgm:pt modelId="{73E5F41B-AE1C-4399-A258-4DC27E51354B}" type="pres">
      <dgm:prSet presAssocID="{E28E68F9-3433-41D8-9298-1CB3911FFE4E}" presName="Parent1" presStyleLbl="revTx" presStyleIdx="0" presStyleCnt="2" custLinFactX="-66983" custLinFactNeighborX="-100000" custLinFactNeighborY="36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8E4665-193B-4330-9DAC-DF68DF27B986}" type="pres">
      <dgm:prSet presAssocID="{7083DC04-947F-4E3A-AEAD-EC9EA6390F01}" presName="Accent2" presStyleCnt="0"/>
      <dgm:spPr/>
    </dgm:pt>
    <dgm:pt modelId="{E6926F88-E691-4294-8AB6-3511BFA4061E}" type="pres">
      <dgm:prSet presAssocID="{7083DC04-947F-4E3A-AEAD-EC9EA6390F01}" presName="Accent" presStyleLbl="node1" presStyleIdx="1" presStyleCnt="2"/>
      <dgm:spPr/>
    </dgm:pt>
    <dgm:pt modelId="{2683F64E-122B-4975-9BDD-EEDC1D8E14BD}" type="pres">
      <dgm:prSet presAssocID="{7083DC04-947F-4E3A-AEAD-EC9EA6390F0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63B4E0B-D5B6-4D9B-A37A-80D49E8C4FEF}" srcId="{FCAF27D2-20C4-4A22-89AE-B379E6076C12}" destId="{E28E68F9-3433-41D8-9298-1CB3911FFE4E}" srcOrd="0" destOrd="0" parTransId="{4F2DC5C6-FA0C-493E-9FF7-C004D89B4A77}" sibTransId="{3AA831D2-7FDC-4DE0-A03E-A182C603737B}"/>
    <dgm:cxn modelId="{7184C4C6-B254-4729-B46C-3F2894B3F86B}" type="presOf" srcId="{7083DC04-947F-4E3A-AEAD-EC9EA6390F01}" destId="{2683F64E-122B-4975-9BDD-EEDC1D8E14BD}" srcOrd="0" destOrd="0" presId="urn:microsoft.com/office/officeart/2009/layout/CircleArrowProcess"/>
    <dgm:cxn modelId="{A9B7AC43-488C-4630-90AA-CED010BD95F3}" type="presOf" srcId="{FCAF27D2-20C4-4A22-89AE-B379E6076C12}" destId="{C099CF38-C2B2-4E0F-9951-0EE4CF3E834A}" srcOrd="0" destOrd="0" presId="urn:microsoft.com/office/officeart/2009/layout/CircleArrowProcess"/>
    <dgm:cxn modelId="{D2F94CED-0A57-4864-BECA-CC00F682C04D}" type="presOf" srcId="{E28E68F9-3433-41D8-9298-1CB3911FFE4E}" destId="{73E5F41B-AE1C-4399-A258-4DC27E51354B}" srcOrd="0" destOrd="0" presId="urn:microsoft.com/office/officeart/2009/layout/CircleArrowProcess"/>
    <dgm:cxn modelId="{8CCF699F-7E97-4A42-A3CA-4ABC16E3DCEF}" srcId="{FCAF27D2-20C4-4A22-89AE-B379E6076C12}" destId="{7083DC04-947F-4E3A-AEAD-EC9EA6390F01}" srcOrd="1" destOrd="0" parTransId="{1B7F700A-0AE2-402A-8FF3-A020767CD0FA}" sibTransId="{EBA598F7-A3AE-4999-B4BA-72CBC205E8D9}"/>
    <dgm:cxn modelId="{2C75BD7C-3B3A-483E-9736-D6EB7F2F5A30}" type="presParOf" srcId="{C099CF38-C2B2-4E0F-9951-0EE4CF3E834A}" destId="{EC50F2E3-FD1C-4DB6-BFF6-65A06B1D559E}" srcOrd="0" destOrd="0" presId="urn:microsoft.com/office/officeart/2009/layout/CircleArrowProcess"/>
    <dgm:cxn modelId="{4087041E-268D-4118-A7BF-D9C26FC69AB9}" type="presParOf" srcId="{EC50F2E3-FD1C-4DB6-BFF6-65A06B1D559E}" destId="{B32F4B83-1AF5-493B-945F-4559DF93F0C2}" srcOrd="0" destOrd="0" presId="urn:microsoft.com/office/officeart/2009/layout/CircleArrowProcess"/>
    <dgm:cxn modelId="{4F3C1652-F17C-4424-AC60-3DF6B5891BA4}" type="presParOf" srcId="{C099CF38-C2B2-4E0F-9951-0EE4CF3E834A}" destId="{73E5F41B-AE1C-4399-A258-4DC27E51354B}" srcOrd="1" destOrd="0" presId="urn:microsoft.com/office/officeart/2009/layout/CircleArrowProcess"/>
    <dgm:cxn modelId="{86CE7C2F-AA64-455F-8AF2-BE2E260ECEF6}" type="presParOf" srcId="{C099CF38-C2B2-4E0F-9951-0EE4CF3E834A}" destId="{FC8E4665-193B-4330-9DAC-DF68DF27B986}" srcOrd="2" destOrd="0" presId="urn:microsoft.com/office/officeart/2009/layout/CircleArrowProcess"/>
    <dgm:cxn modelId="{F42C126E-F889-40EB-B867-2BF2AA6EC321}" type="presParOf" srcId="{FC8E4665-193B-4330-9DAC-DF68DF27B986}" destId="{E6926F88-E691-4294-8AB6-3511BFA4061E}" srcOrd="0" destOrd="0" presId="urn:microsoft.com/office/officeart/2009/layout/CircleArrowProcess"/>
    <dgm:cxn modelId="{407368AB-28BF-4010-9751-565AAC5952B6}" type="presParOf" srcId="{C099CF38-C2B2-4E0F-9951-0EE4CF3E834A}" destId="{2683F64E-122B-4975-9BDD-EEDC1D8E14B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7801"/>
            <a:ext cx="7772400" cy="9025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721789"/>
            <a:ext cx="6858000" cy="8125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330"/>
            <a:ext cx="914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1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2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15042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9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80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6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9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49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5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67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6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-large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0hp0d15-4&amp;feature=youtu.be" TargetMode="External"/><Relationship Id="rId7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879" y="4425414"/>
            <a:ext cx="8869288" cy="1080120"/>
          </a:xfrm>
        </p:spPr>
        <p:txBody>
          <a:bodyPr>
            <a:normAutofit/>
          </a:bodyPr>
          <a:lstStyle/>
          <a:p>
            <a:r>
              <a:rPr lang="en-CA" sz="4800" b="1" cap="all" dirty="0" smtClean="0">
                <a:solidFill>
                  <a:schemeClr val="accent1">
                    <a:lumMod val="75000"/>
                  </a:schemeClr>
                </a:solidFill>
              </a:rPr>
              <a:t>building thinking classrooms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754736" y="5505534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400" dirty="0" smtClean="0"/>
              <a:t>Peter Liljedahl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4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023354" y="3020301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solidFill>
                  <a:srgbClr val="FFB3B3"/>
                </a:solidFill>
              </a:rPr>
              <a:t>THREE REALIZATIONS!</a:t>
            </a:r>
            <a:endParaRPr lang="en-CA" sz="6600" b="1" dirty="0">
              <a:solidFill>
                <a:srgbClr val="FFB3B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597529" y="497939"/>
            <a:ext cx="5076580" cy="2972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35" y="3648547"/>
            <a:ext cx="4387293" cy="2734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85164" y="1445767"/>
            <a:ext cx="31958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Students are not </a:t>
            </a:r>
            <a:r>
              <a:rPr lang="en-CA" sz="3200" dirty="0" smtClean="0">
                <a:solidFill>
                  <a:srgbClr val="00B0F0"/>
                </a:solidFill>
              </a:rPr>
              <a:t>thinking!</a:t>
            </a:r>
            <a:endParaRPr lang="en-CA" sz="32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13" y="3738441"/>
            <a:ext cx="3935180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Teachers are planning </a:t>
            </a:r>
            <a:r>
              <a:rPr lang="en-CA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their teaching </a:t>
            </a:r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on the assumption that students either cannot or will not think.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8" y="2163024"/>
            <a:ext cx="3196293" cy="2126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4118631"/>
            <a:ext cx="2942376" cy="226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" y="1013194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0" y="3553578"/>
            <a:ext cx="3030922" cy="21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4" y="4516325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61" y="443643"/>
            <a:ext cx="2408783" cy="1804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4" y="2794943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2" y="467407"/>
            <a:ext cx="2399484" cy="181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0" y="3113573"/>
            <a:ext cx="2790096" cy="1562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" y="3299266"/>
            <a:ext cx="2232078" cy="1292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5323671"/>
            <a:ext cx="1860065" cy="1236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5" y="372713"/>
            <a:ext cx="2782345" cy="21411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 rot="19679674">
            <a:off x="486626" y="2193739"/>
            <a:ext cx="1060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FF5050"/>
                </a:solidFill>
              </a:rPr>
              <a:t>NON-NEGOTIATED NORMS</a:t>
            </a:r>
            <a:endParaRPr lang="en-CA" sz="60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9" y="1633578"/>
            <a:ext cx="7329672" cy="315047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685800" y="5259288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</a:pPr>
            <a:r>
              <a:rPr lang="en-CA" dirty="0" smtClean="0"/>
              <a:t>ACTION RESEARCH ON STEROIDS (n </a:t>
            </a:r>
            <a:r>
              <a:rPr lang="en-CA" dirty="0"/>
              <a:t>= 400+)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 rot="20164183">
            <a:off x="1278815" y="2074119"/>
            <a:ext cx="712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RENEGOTIATING THE 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NON-NEGOTIATED NORMS</a:t>
            </a:r>
            <a:endParaRPr lang="en-C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11760"/>
              </p:ext>
            </p:extLst>
          </p:nvPr>
        </p:nvGraphicFramePr>
        <p:xfrm>
          <a:off x="467544" y="620688"/>
          <a:ext cx="8352606" cy="5252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6303"/>
                <a:gridCol w="4176303"/>
              </a:tblGrid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VARIABLE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5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6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58286"/>
              </p:ext>
            </p:extLst>
          </p:nvPr>
        </p:nvGraphicFramePr>
        <p:xfrm>
          <a:off x="467544" y="620688"/>
          <a:ext cx="8352606" cy="5252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6303"/>
                <a:gridCol w="4176303"/>
              </a:tblGrid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VARIABLE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POSITIVE EFFECT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begin with good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oral vs. written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3 types of questions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rgbClr val="FF0000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the room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5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visibly random groups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vertical non-permanent surfaces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create space and push them into it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 mindful notes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managing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CA" b="0" baseline="0" dirty="0" smtClean="0">
                          <a:solidFill>
                            <a:srgbClr val="FF0000"/>
                          </a:solidFill>
                        </a:rPr>
                        <a:t> purposes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4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670"/>
            <a:ext cx="39986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83950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HEIRARCHY OF IMPLEMENTATION</a:t>
            </a:r>
            <a:endParaRPr lang="en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7686" y="2417275"/>
            <a:ext cx="2245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begin with good problems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use vertical non-permanent surfaces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form visibly random groups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80" y="1202906"/>
            <a:ext cx="2652191" cy="45487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35450" y="1279990"/>
            <a:ext cx="1855960" cy="18443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7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7686" y="2417275"/>
            <a:ext cx="2245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use oral instructions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 err="1"/>
              <a:t>defront</a:t>
            </a:r>
            <a:r>
              <a:rPr lang="en-CA" sz="2000" dirty="0"/>
              <a:t> the classroom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answer only keep thinking questions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build autonomy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80" y="1202906"/>
            <a:ext cx="2652191" cy="45487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264998" y="2555116"/>
            <a:ext cx="1855960" cy="18443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90114" y="2272419"/>
            <a:ext cx="2245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level to the bottom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use hints and extensions to manage flow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use mindful notes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use 4 purposes of assessment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80" y="1202906"/>
            <a:ext cx="2652191" cy="45487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26313" y="3795970"/>
            <a:ext cx="1855960" cy="18443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8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7686" y="2417275"/>
            <a:ext cx="2245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begin with good problems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use vertical non-permanent surfaces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2000" dirty="0"/>
              <a:t>form visibly random </a:t>
            </a:r>
            <a:r>
              <a:rPr lang="en-CA" sz="2000" dirty="0" smtClean="0"/>
              <a:t>groups</a:t>
            </a:r>
            <a:endParaRPr lang="en-CA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80" y="1202906"/>
            <a:ext cx="2652191" cy="45487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62527" y="1333428"/>
            <a:ext cx="1855960" cy="18443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5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1" y="2446761"/>
            <a:ext cx="66029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3200" dirty="0" smtClean="0"/>
              <a:t>www.peterliljedahl.com/presentations</a:t>
            </a:r>
          </a:p>
          <a:p>
            <a:pPr>
              <a:spcAft>
                <a:spcPts val="1200"/>
              </a:spcAft>
            </a:pPr>
            <a:r>
              <a:rPr lang="en-CA" sz="3200" dirty="0"/>
              <a:t>l</a:t>
            </a:r>
            <a:r>
              <a:rPr lang="en-CA" sz="3200" dirty="0" smtClean="0"/>
              <a:t>iljedahl@sfu.ca</a:t>
            </a:r>
          </a:p>
          <a:p>
            <a:pPr>
              <a:spcAft>
                <a:spcPts val="1200"/>
              </a:spcAft>
            </a:pPr>
            <a:r>
              <a:rPr lang="en-CA" sz="3200" dirty="0" smtClean="0"/>
              <a:t>@</a:t>
            </a:r>
            <a:r>
              <a:rPr lang="en-CA" sz="3200" dirty="0" err="1" smtClean="0"/>
              <a:t>pgliljedahl</a:t>
            </a:r>
            <a:endParaRPr lang="en-CA" sz="3200" dirty="0"/>
          </a:p>
        </p:txBody>
      </p:sp>
      <p:pic>
        <p:nvPicPr>
          <p:cNvPr id="7" name="Picture 6" descr=" See full-sized image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33" y="3814913"/>
            <a:ext cx="731886" cy="5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8" y="3104169"/>
            <a:ext cx="660370" cy="550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" y="2376789"/>
            <a:ext cx="604769" cy="5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9" y="3499641"/>
            <a:ext cx="4339086" cy="26784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5" y="4796294"/>
            <a:ext cx="7029004" cy="1864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9" y="895092"/>
            <a:ext cx="5420481" cy="24482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3570" y="6291800"/>
            <a:ext cx="558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http://www.peterliljedahl.com/teachers/good-problem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731" y="144668"/>
            <a:ext cx="7886700" cy="1325563"/>
          </a:xfrm>
        </p:spPr>
        <p:txBody>
          <a:bodyPr/>
          <a:lstStyle/>
          <a:p>
            <a:r>
              <a:rPr lang="en-CA" sz="4000" dirty="0"/>
              <a:t>GOOD </a:t>
            </a:r>
            <a:r>
              <a:rPr lang="en-CA" sz="4000" dirty="0" smtClean="0"/>
              <a:t>PROBLEMS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63" y="515074"/>
            <a:ext cx="3077359" cy="4644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2" y="2140115"/>
            <a:ext cx="5239481" cy="1886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1"/>
          <a:stretch/>
        </p:blipFill>
        <p:spPr>
          <a:xfrm>
            <a:off x="6288153" y="4230040"/>
            <a:ext cx="2702052" cy="2268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6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2" y="1612300"/>
            <a:ext cx="3976422" cy="26461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1" y="3356018"/>
            <a:ext cx="4139286" cy="31044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22" y="1186569"/>
            <a:ext cx="4046739" cy="3031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75" y="176708"/>
            <a:ext cx="9309894" cy="1325563"/>
          </a:xfrm>
        </p:spPr>
        <p:txBody>
          <a:bodyPr>
            <a:normAutofit/>
          </a:bodyPr>
          <a:lstStyle/>
          <a:p>
            <a:r>
              <a:rPr lang="en-CA" sz="4000" dirty="0"/>
              <a:t>VERTICAL NON-PERMANENT </a:t>
            </a:r>
            <a:r>
              <a:rPr lang="en-CA" sz="4000" dirty="0" smtClean="0"/>
              <a:t>SURFACES</a:t>
            </a:r>
            <a:br>
              <a:rPr lang="en-CA" sz="4000" dirty="0" smtClean="0"/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2435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1062319"/>
            <a:ext cx="9282953" cy="5114645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PROXIES FOR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time to task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time to first mathematical notation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amount of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eagerness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knowledge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non-linearity of work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Right Bracket 1"/>
          <p:cNvSpPr/>
          <p:nvPr/>
        </p:nvSpPr>
        <p:spPr bwMode="auto">
          <a:xfrm>
            <a:off x="4051851" y="2736050"/>
            <a:ext cx="300509" cy="2750350"/>
          </a:xfrm>
          <a:prstGeom prst="rightBracket">
            <a:avLst>
              <a:gd name="adj" fmla="val 9214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7848" y="384961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0 - 3</a:t>
            </a:r>
            <a:endParaRPr lang="en-C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363381"/>
              </p:ext>
            </p:extLst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3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35993" y="1015841"/>
            <a:ext cx="2627947" cy="471344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9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14563" y="994410"/>
            <a:ext cx="1300638" cy="47420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3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032640">
            <a:off x="1345880" y="2057608"/>
            <a:ext cx="62682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600" b="1" dirty="0">
                <a:solidFill>
                  <a:srgbClr val="C00000"/>
                </a:solidFill>
              </a:rPr>
              <a:t>#VNPS</a:t>
            </a:r>
          </a:p>
        </p:txBody>
      </p:sp>
    </p:spTree>
    <p:extLst>
      <p:ext uri="{BB962C8B-B14F-4D97-AF65-F5344CB8AC3E}">
        <p14:creationId xmlns:p14="http://schemas.microsoft.com/office/powerpoint/2010/main" val="23673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1" y="523368"/>
            <a:ext cx="6090405" cy="1999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63" y="5101978"/>
            <a:ext cx="4523162" cy="1390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" y="2084108"/>
            <a:ext cx="3543171" cy="2108187"/>
          </a:xfrm>
          <a:prstGeom prst="rect">
            <a:avLst/>
          </a:prstGeom>
        </p:spPr>
      </p:pic>
      <p:pic>
        <p:nvPicPr>
          <p:cNvPr id="1026" name="Picture 2" descr="https://pbs.twimg.com/media/ChJRCR6WkAAWA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15" y="1120368"/>
            <a:ext cx="3414120" cy="25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2696206"/>
            <a:ext cx="2883641" cy="2162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1" y="4520688"/>
            <a:ext cx="3960890" cy="16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" y="20882"/>
            <a:ext cx="8961226" cy="68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18328"/>
            <a:ext cx="2928407" cy="24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65" y="2886075"/>
            <a:ext cx="4867849" cy="32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4771"/>
            <a:ext cx="7886700" cy="1325563"/>
          </a:xfrm>
        </p:spPr>
        <p:txBody>
          <a:bodyPr/>
          <a:lstStyle/>
          <a:p>
            <a:r>
              <a:rPr lang="en-CA" sz="4000" dirty="0"/>
              <a:t>VISIBLY RANDOM </a:t>
            </a:r>
            <a:r>
              <a:rPr lang="en-CA" sz="4000" dirty="0" smtClean="0"/>
              <a:t>GROUPS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4" name="AutoShape 6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9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765810"/>
            <a:ext cx="7414592" cy="552641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dirty="0"/>
              <a:t>Liljedahl, P. (2014). </a:t>
            </a:r>
            <a:r>
              <a:rPr lang="en-CA" sz="1600" dirty="0"/>
              <a:t>The affordances of using visibly random groups in a mathematics classroom. In Y. Li, E. Silver, &amp; S. Li (eds.), </a:t>
            </a:r>
            <a:r>
              <a:rPr lang="en-US" sz="1600" i="1" dirty="0"/>
              <a:t>Transforming Mathematics Instruction: Multiple Approaches and Practices.</a:t>
            </a:r>
            <a:r>
              <a:rPr lang="en-US" sz="1600" dirty="0"/>
              <a:t> (pp. 127-144). New York, NY: Springer.</a:t>
            </a:r>
            <a:endParaRPr lang="en-CA" sz="1600" dirty="0"/>
          </a:p>
          <a:p>
            <a:pPr algn="just"/>
            <a:r>
              <a:rPr lang="en-US" sz="1600" dirty="0" smtClean="0"/>
              <a:t>Liljedahl</a:t>
            </a:r>
            <a:r>
              <a:rPr lang="en-US" sz="1600" dirty="0"/>
              <a:t>, P. (2016). Building thinking classrooms: Conditions for problem solving. In P. </a:t>
            </a:r>
            <a:r>
              <a:rPr lang="en-US" sz="1600" dirty="0" err="1"/>
              <a:t>Felmer</a:t>
            </a:r>
            <a:r>
              <a:rPr lang="en-US" sz="1600" dirty="0"/>
              <a:t>, J. Kilpatrick, &amp; E. </a:t>
            </a:r>
            <a:r>
              <a:rPr lang="en-US" sz="1600" dirty="0" err="1"/>
              <a:t>Pekhonen</a:t>
            </a:r>
            <a:r>
              <a:rPr lang="en-US" sz="1600" dirty="0"/>
              <a:t> (eds.), </a:t>
            </a:r>
            <a:r>
              <a:rPr lang="en-US" sz="1600" i="1" dirty="0"/>
              <a:t>Posing and Solving Mathematical Problems: Advances and New Perspectives</a:t>
            </a:r>
            <a:r>
              <a:rPr lang="en-US" sz="1600" dirty="0"/>
              <a:t>. (pp. 361-386). New York, NY: Springer. </a:t>
            </a:r>
            <a:endParaRPr lang="en-CA" sz="1600" dirty="0"/>
          </a:p>
          <a:p>
            <a:pPr algn="just"/>
            <a:r>
              <a:rPr lang="en-AU" sz="1600" dirty="0" smtClean="0"/>
              <a:t>Liljedahl</a:t>
            </a:r>
            <a:r>
              <a:rPr lang="en-AU" sz="1600" dirty="0"/>
              <a:t>, P. (2016). Flow: A Framework for Discussing Teaching. </a:t>
            </a:r>
            <a:r>
              <a:rPr lang="en-AU" sz="1600" i="1" dirty="0"/>
              <a:t>Proceedings of the 40</a:t>
            </a:r>
            <a:r>
              <a:rPr lang="en-AU" sz="1600" i="1" baseline="30000" dirty="0"/>
              <a:t>th</a:t>
            </a:r>
            <a:r>
              <a:rPr lang="en-AU" sz="1600" i="1" dirty="0"/>
              <a:t> Conference of the International Group for the Psychology of Mathematics Education, </a:t>
            </a:r>
            <a:r>
              <a:rPr lang="en-AU" sz="1600" dirty="0"/>
              <a:t>Szeged, Hungary</a:t>
            </a:r>
            <a:r>
              <a:rPr lang="en-AU" sz="1600" dirty="0" smtClean="0"/>
              <a:t>.</a:t>
            </a:r>
          </a:p>
          <a:p>
            <a:pPr algn="just"/>
            <a:r>
              <a:rPr lang="en-US" sz="1600" dirty="0"/>
              <a:t>Liljedahl, P. (2017). </a:t>
            </a:r>
            <a:r>
              <a:rPr lang="en-CA" sz="1600" dirty="0"/>
              <a:t>Building Thinking Classrooms: A Story of Teacher Professional Development. </a:t>
            </a:r>
            <a:r>
              <a:rPr lang="en-CA" sz="1600" i="1" dirty="0"/>
              <a:t>The 1st International Forum on Professional Development for Teachers. </a:t>
            </a:r>
            <a:r>
              <a:rPr lang="en-CA" sz="1600" dirty="0"/>
              <a:t>Seoul, Korea. </a:t>
            </a:r>
          </a:p>
          <a:p>
            <a:pPr algn="just"/>
            <a:r>
              <a:rPr lang="en-US" sz="1600" dirty="0" smtClean="0"/>
              <a:t>Liljedahl</a:t>
            </a:r>
            <a:r>
              <a:rPr lang="en-US" sz="1600" dirty="0"/>
              <a:t>, P. (in press). On the edges of flow: Student problem solving behavior. In S. </a:t>
            </a:r>
            <a:r>
              <a:rPr lang="en-US" sz="1600" dirty="0" err="1"/>
              <a:t>Carreira</a:t>
            </a:r>
            <a:r>
              <a:rPr lang="en-US" sz="1600" dirty="0"/>
              <a:t>, N. Amado, &amp; K. Jones (eds.), </a:t>
            </a:r>
            <a:r>
              <a:rPr lang="en-US" sz="1600" i="1" dirty="0"/>
              <a:t>Broadening the scope of research on mathematical problem solving: A focus on technology, creativity and affect</a:t>
            </a:r>
            <a:r>
              <a:rPr lang="en-US" sz="1600" dirty="0"/>
              <a:t>. New York, NY: Springer. </a:t>
            </a:r>
          </a:p>
          <a:p>
            <a:pPr algn="just"/>
            <a:r>
              <a:rPr lang="en-US" sz="1600" dirty="0"/>
              <a:t>Liljedahl, P. (in press). On the edges of flow: Student engagement in problem solving. </a:t>
            </a:r>
            <a:r>
              <a:rPr lang="en-AU" sz="1600" i="1" dirty="0"/>
              <a:t>Proceedings of the 10</a:t>
            </a:r>
            <a:r>
              <a:rPr lang="en-AU" sz="1600" i="1" baseline="30000" dirty="0"/>
              <a:t>th</a:t>
            </a:r>
            <a:r>
              <a:rPr lang="en-AU" sz="1600" i="1" dirty="0"/>
              <a:t> Congress of the European Society for Research in Mathematics Education</a:t>
            </a:r>
            <a:r>
              <a:rPr lang="en-AU" sz="1600" dirty="0"/>
              <a:t>. </a:t>
            </a:r>
            <a:r>
              <a:rPr lang="en-US" sz="1600" dirty="0"/>
              <a:t>Dublin, Ireland.</a:t>
            </a:r>
          </a:p>
          <a:p>
            <a:pPr hangingPunct="0"/>
            <a:r>
              <a:rPr lang="en-US" sz="1600" dirty="0" smtClean="0"/>
              <a:t>Liljedahl</a:t>
            </a:r>
            <a:r>
              <a:rPr lang="en-US" sz="1600" dirty="0"/>
              <a:t>, P. </a:t>
            </a:r>
            <a:r>
              <a:rPr lang="en-US" sz="1600" dirty="0" smtClean="0"/>
              <a:t>(in press). </a:t>
            </a:r>
            <a:r>
              <a:rPr lang="en-US" sz="1600" dirty="0"/>
              <a:t>Building thinking classrooms. In A. </a:t>
            </a:r>
            <a:r>
              <a:rPr lang="en-US" sz="1600" dirty="0" err="1"/>
              <a:t>Kajander</a:t>
            </a:r>
            <a:r>
              <a:rPr lang="en-US" sz="1600" dirty="0"/>
              <a:t>, J. Holm, &amp; E. </a:t>
            </a:r>
            <a:r>
              <a:rPr lang="en-US" sz="1600" dirty="0" err="1"/>
              <a:t>Chernoff</a:t>
            </a:r>
            <a:r>
              <a:rPr lang="en-US" sz="1600" dirty="0"/>
              <a:t> (eds.) </a:t>
            </a:r>
            <a:r>
              <a:rPr lang="en-US" sz="1600" i="1" dirty="0"/>
              <a:t>Teaching and learning secondary school mathematics: Canadian perspectives in an international context</a:t>
            </a:r>
            <a:r>
              <a:rPr lang="en-US" sz="1600" dirty="0"/>
              <a:t>. New York, NY: Springer. </a:t>
            </a:r>
            <a:endParaRPr lang="en-CA" sz="1600" dirty="0"/>
          </a:p>
          <a:p>
            <a:pPr algn="just"/>
            <a:endParaRPr lang="en-CA" sz="1400" dirty="0"/>
          </a:p>
          <a:p>
            <a:pPr algn="just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37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2937" y="748375"/>
            <a:ext cx="7729538" cy="4258816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students become agreeable to work in any group they are placed in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there is an elimination of social barriers within the classroom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mobility of knowledge between students increases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reliance on co-constructed intra- and inter-group answers increases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reliance on the teacher for answers decreases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engagement in classroom tasks increase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students become more enthusiastic about mathematics class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34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22" y="393160"/>
            <a:ext cx="6580547" cy="210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" y="4128368"/>
            <a:ext cx="6804248" cy="1980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227" y="1690853"/>
            <a:ext cx="5418667" cy="220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2" y="2721863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26" y="123188"/>
            <a:ext cx="6458342" cy="67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0" y="10669"/>
            <a:ext cx="39986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627" y="2839504"/>
            <a:ext cx="41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BUILDING THINKING CLASSROOMS</a:t>
            </a:r>
            <a:endParaRPr lang="en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88" y="414003"/>
            <a:ext cx="5480144" cy="5596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4272" y="5799880"/>
            <a:ext cx="683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IMPLEMENTATION – years 2 &amp; 3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87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9712143"/>
              </p:ext>
            </p:extLst>
          </p:nvPr>
        </p:nvGraphicFramePr>
        <p:xfrm>
          <a:off x="706171" y="99588"/>
          <a:ext cx="8120958" cy="652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992" y="3294595"/>
            <a:ext cx="929787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760" dirty="0"/>
          </a:p>
        </p:txBody>
      </p:sp>
      <p:sp>
        <p:nvSpPr>
          <p:cNvPr id="9" name="TextBox 8"/>
          <p:cNvSpPr txBox="1"/>
          <p:nvPr/>
        </p:nvSpPr>
        <p:spPr>
          <a:xfrm>
            <a:off x="4153647" y="1174373"/>
            <a:ext cx="24282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begin with good problems 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vertical non-permanent surfaces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form visibly random groups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oral instructions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 err="1"/>
              <a:t>defront</a:t>
            </a:r>
            <a:r>
              <a:rPr lang="en-CA" sz="1000" dirty="0"/>
              <a:t> the classroom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answer only keep thinking questions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build autonomy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level to the bottom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hints and extensions to manage flow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mindful notes 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4 purposes of assessment</a:t>
            </a:r>
          </a:p>
          <a:p>
            <a:endParaRPr lang="en-CA" sz="1000" dirty="0"/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CA" sz="1000" dirty="0"/>
          </a:p>
          <a:p>
            <a:pPr lvl="0"/>
            <a:endParaRPr lang="en-CA" sz="1000" dirty="0"/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024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98049"/>
              </p:ext>
            </p:extLst>
          </p:nvPr>
        </p:nvGraphicFramePr>
        <p:xfrm>
          <a:off x="706171" y="99588"/>
          <a:ext cx="8120958" cy="652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992" y="3294595"/>
            <a:ext cx="929787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760" dirty="0"/>
          </a:p>
        </p:txBody>
      </p:sp>
      <p:sp>
        <p:nvSpPr>
          <p:cNvPr id="9" name="TextBox 8"/>
          <p:cNvSpPr txBox="1"/>
          <p:nvPr/>
        </p:nvSpPr>
        <p:spPr>
          <a:xfrm>
            <a:off x="4153647" y="1257114"/>
            <a:ext cx="2428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begin with good problems 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vertical non-permanent surfaces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form visibly random groups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oral instructions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 err="1"/>
              <a:t>defront</a:t>
            </a:r>
            <a:r>
              <a:rPr lang="en-CA" sz="1000" dirty="0"/>
              <a:t> the classroom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answer only keep thinking questions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 smtClean="0"/>
              <a:t>level </a:t>
            </a:r>
            <a:r>
              <a:rPr lang="en-CA" sz="1000" dirty="0"/>
              <a:t>to the bottom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hints and extensions to manage flow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mindful notes 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4 purposes of assessment</a:t>
            </a:r>
          </a:p>
          <a:p>
            <a:endParaRPr lang="en-CA" sz="1000" dirty="0"/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CA" sz="1000" dirty="0"/>
          </a:p>
          <a:p>
            <a:pPr lvl="0"/>
            <a:endParaRPr lang="en-CA" sz="1000" dirty="0"/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5676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1969804"/>
              </p:ext>
            </p:extLst>
          </p:nvPr>
        </p:nvGraphicFramePr>
        <p:xfrm>
          <a:off x="706171" y="99588"/>
          <a:ext cx="8120958" cy="652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992" y="3294595"/>
            <a:ext cx="929787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760" dirty="0"/>
          </a:p>
        </p:txBody>
      </p:sp>
      <p:sp>
        <p:nvSpPr>
          <p:cNvPr id="9" name="TextBox 8"/>
          <p:cNvSpPr txBox="1"/>
          <p:nvPr/>
        </p:nvSpPr>
        <p:spPr>
          <a:xfrm>
            <a:off x="4153647" y="1174373"/>
            <a:ext cx="24282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begin with good problems 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vertical non-permanent surfaces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form visibly random groups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oral instructions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 err="1"/>
              <a:t>defront</a:t>
            </a:r>
            <a:r>
              <a:rPr lang="en-CA" sz="1000" dirty="0"/>
              <a:t> the classroom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answer only keep thinking questions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build autonomy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level to the bottom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hints and extensions to manage flow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mindful notes 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CA" sz="1000" dirty="0"/>
              <a:t>use 4 purposes of assessment</a:t>
            </a:r>
          </a:p>
          <a:p>
            <a:endParaRPr lang="en-CA" sz="1000" dirty="0"/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CA" sz="1000" dirty="0"/>
          </a:p>
          <a:p>
            <a:pPr lvl="0"/>
            <a:endParaRPr lang="en-CA" sz="1000" dirty="0"/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489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237495" y="665961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48120" y="1500258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79697" y="3419098"/>
            <a:ext cx="6804979" cy="2449139"/>
          </a:xfrm>
        </p:spPr>
        <p:txBody>
          <a:bodyPr>
            <a:normAutofit/>
          </a:bodyPr>
          <a:lstStyle/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liljedahl@sfu.ca</a:t>
            </a:r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www.peterliljedahl.com/presentations</a:t>
            </a:r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@</a:t>
            </a:r>
            <a:r>
              <a:rPr lang="en-CA" dirty="0" err="1" smtClean="0"/>
              <a:t>pgliljedahl</a:t>
            </a:r>
            <a:r>
              <a:rPr lang="en-CA" dirty="0"/>
              <a:t> </a:t>
            </a:r>
            <a:r>
              <a:rPr lang="en-CA" dirty="0" smtClean="0"/>
              <a:t>| #</a:t>
            </a:r>
            <a:r>
              <a:rPr lang="en-CA" dirty="0" err="1" smtClean="0"/>
              <a:t>vnps</a:t>
            </a:r>
            <a:r>
              <a:rPr lang="en-CA" dirty="0" smtClean="0"/>
              <a:t> | #</a:t>
            </a:r>
            <a:r>
              <a:rPr lang="en-CA" dirty="0" err="1" smtClean="0"/>
              <a:t>thinkingclassroom</a:t>
            </a:r>
            <a:endParaRPr lang="en-CA" dirty="0" smtClean="0"/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>
                <a:hlinkClick r:id="rId3"/>
              </a:rPr>
              <a:t>Global Math Department </a:t>
            </a:r>
            <a:endParaRPr lang="en-CA" dirty="0"/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endParaRPr lang="en-CA" dirty="0"/>
          </a:p>
          <a:p>
            <a:pPr algn="ctr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 See full-sized image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05" y="4573318"/>
            <a:ext cx="370485" cy="3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6" y="4026990"/>
            <a:ext cx="309641" cy="30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8" y="3489232"/>
            <a:ext cx="410124" cy="34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18" y="4875754"/>
            <a:ext cx="822271" cy="5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5" y="495618"/>
            <a:ext cx="7001058" cy="466281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2975" y="5369146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JANE’S CLASS – 13 YEARS AGO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32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1"/>
                    </a14:imgEffect>
                    <a14:imgEffect>
                      <a14:saturation sat="195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34" y="-7708"/>
            <a:ext cx="10373680" cy="68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1" y="1994909"/>
            <a:ext cx="8439549" cy="164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If 6 cats can kill 6 rats in 6 minutes, how many cats are required to kill 100 rats in 50 minutes? </a:t>
            </a:r>
          </a:p>
          <a:p>
            <a:pPr marL="0" indent="0" algn="r">
              <a:buNone/>
            </a:pPr>
            <a:r>
              <a:rPr lang="en-CA" sz="3600" b="1" i="1" dirty="0">
                <a:solidFill>
                  <a:schemeClr val="bg1"/>
                </a:solidFill>
              </a:rPr>
              <a:t>- Lewis Carroll</a:t>
            </a:r>
          </a:p>
        </p:txBody>
      </p:sp>
    </p:spTree>
    <p:extLst>
      <p:ext uri="{BB962C8B-B14F-4D97-AF65-F5344CB8AC3E}">
        <p14:creationId xmlns:p14="http://schemas.microsoft.com/office/powerpoint/2010/main" val="8414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1"/>
                    </a14:imgEffect>
                    <a14:imgEffect>
                      <a14:saturation sat="195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34" y="-7708"/>
            <a:ext cx="10373680" cy="68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1" y="1994909"/>
            <a:ext cx="8439549" cy="164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If 6 cats can kill 6 rats in 6 minutes, how many cats are required to kill 100 rats in 50 minutes? </a:t>
            </a:r>
          </a:p>
          <a:p>
            <a:pPr marL="0" indent="0" algn="r">
              <a:buNone/>
            </a:pPr>
            <a:r>
              <a:rPr lang="en-CA" sz="3600" b="1" i="1" dirty="0">
                <a:solidFill>
                  <a:schemeClr val="bg1"/>
                </a:solidFill>
              </a:rPr>
              <a:t>- Lewis Carroll</a:t>
            </a:r>
          </a:p>
        </p:txBody>
      </p:sp>
      <p:sp>
        <p:nvSpPr>
          <p:cNvPr id="4" name="TextBox 3"/>
          <p:cNvSpPr txBox="1"/>
          <p:nvPr/>
        </p:nvSpPr>
        <p:spPr>
          <a:xfrm rot="19826743">
            <a:off x="810072" y="2040225"/>
            <a:ext cx="8128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DISASTER!</a:t>
            </a:r>
          </a:p>
        </p:txBody>
      </p:sp>
    </p:spTree>
    <p:extLst>
      <p:ext uri="{BB962C8B-B14F-4D97-AF65-F5344CB8AC3E}">
        <p14:creationId xmlns:p14="http://schemas.microsoft.com/office/powerpoint/2010/main" val="19236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3354" y="302030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solidFill>
                  <a:srgbClr val="FF0000"/>
                </a:solidFill>
              </a:rPr>
              <a:t>THREE REALIZATIONS!</a:t>
            </a:r>
            <a:endParaRPr lang="en-CA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023354" y="3020301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solidFill>
                  <a:srgbClr val="FFB3B3"/>
                </a:solidFill>
              </a:rPr>
              <a:t>THREE REALIZATIONS!</a:t>
            </a:r>
            <a:endParaRPr lang="en-CA" sz="6600" b="1" dirty="0">
              <a:solidFill>
                <a:srgbClr val="FFB3B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597529" y="497939"/>
            <a:ext cx="5076580" cy="2972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35" y="3648547"/>
            <a:ext cx="4387293" cy="2734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85164" y="1445767"/>
            <a:ext cx="31958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Students are not </a:t>
            </a:r>
            <a:r>
              <a:rPr lang="en-CA" sz="3200" dirty="0" smtClean="0">
                <a:solidFill>
                  <a:srgbClr val="00B0F0"/>
                </a:solidFill>
              </a:rPr>
              <a:t>thinking!</a:t>
            </a:r>
            <a:endParaRPr lang="en-CA" sz="32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13" y="3738441"/>
            <a:ext cx="3935180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Teachers are planning </a:t>
            </a:r>
            <a:r>
              <a:rPr lang="en-CA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their teaching </a:t>
            </a:r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on the assumption that students either cannot or will not think.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8" y="2163024"/>
            <a:ext cx="3196293" cy="2126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4118631"/>
            <a:ext cx="2942376" cy="226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" y="1013194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0" y="3553578"/>
            <a:ext cx="3030922" cy="21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4" y="4516325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61" y="443643"/>
            <a:ext cx="2408783" cy="1804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4" y="2794943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2" y="467407"/>
            <a:ext cx="2399484" cy="181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0" y="3113573"/>
            <a:ext cx="2790096" cy="1562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" y="3299266"/>
            <a:ext cx="2232078" cy="1292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5323671"/>
            <a:ext cx="1860065" cy="1236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5" y="372713"/>
            <a:ext cx="2782345" cy="21411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2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023354" y="3020301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solidFill>
                  <a:srgbClr val="FFB3B3"/>
                </a:solidFill>
              </a:rPr>
              <a:t>THREE REALIZATIONS!</a:t>
            </a:r>
            <a:endParaRPr lang="en-CA" sz="6600" b="1" dirty="0">
              <a:solidFill>
                <a:srgbClr val="FFB3B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597529" y="497939"/>
            <a:ext cx="5076580" cy="2972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35" y="3648547"/>
            <a:ext cx="4387293" cy="2734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85164" y="1445767"/>
            <a:ext cx="31958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Students are not </a:t>
            </a:r>
            <a:r>
              <a:rPr lang="en-CA" sz="3200" dirty="0" smtClean="0">
                <a:solidFill>
                  <a:srgbClr val="00B0F0"/>
                </a:solidFill>
              </a:rPr>
              <a:t>thinking!</a:t>
            </a:r>
            <a:endParaRPr lang="en-CA" sz="32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13" y="3738441"/>
            <a:ext cx="3935180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Teachers are planning </a:t>
            </a:r>
            <a:r>
              <a:rPr lang="en-CA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their teaching </a:t>
            </a:r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on the assumption that students either cannot or will not think.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8" y="2163024"/>
            <a:ext cx="3196293" cy="2126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4118631"/>
            <a:ext cx="2942376" cy="226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" y="1013194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0" y="3553578"/>
            <a:ext cx="3030922" cy="21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4" y="4516325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61" y="443643"/>
            <a:ext cx="2408783" cy="1804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4" y="2794943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2" y="467407"/>
            <a:ext cx="2399484" cy="181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0" y="3113573"/>
            <a:ext cx="2790096" cy="1562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" y="3299266"/>
            <a:ext cx="2232078" cy="1292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5323671"/>
            <a:ext cx="1860065" cy="1236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5" y="372713"/>
            <a:ext cx="2782345" cy="21411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 rot="19679674">
            <a:off x="486626" y="2193739"/>
            <a:ext cx="1060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FF5050"/>
                </a:solidFill>
              </a:rPr>
              <a:t>INSTITUTIONAL NORMS</a:t>
            </a:r>
            <a:endParaRPr lang="en-CA" sz="60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1228</Words>
  <Application>Microsoft Office PowerPoint</Application>
  <PresentationFormat>On-screen Show (4:3)</PresentationFormat>
  <Paragraphs>397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Calibri Light</vt:lpstr>
      <vt:lpstr>Helvetica</vt:lpstr>
      <vt:lpstr>Office Theme</vt:lpstr>
      <vt:lpstr>building thinking 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PROBLEMS </vt:lpstr>
      <vt:lpstr>VERTICAL NON-PERMANENT SURFACES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VISIBLY RANDOM GROUPS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thinking classrooms</dc:title>
  <dc:creator>Peter Liljedahl</dc:creator>
  <cp:lastModifiedBy>Peter Liljedahl</cp:lastModifiedBy>
  <cp:revision>47</cp:revision>
  <dcterms:created xsi:type="dcterms:W3CDTF">2017-03-12T16:32:29Z</dcterms:created>
  <dcterms:modified xsi:type="dcterms:W3CDTF">2017-08-30T19:33:10Z</dcterms:modified>
</cp:coreProperties>
</file>