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301" r:id="rId2"/>
    <p:sldId id="606" r:id="rId3"/>
    <p:sldId id="610" r:id="rId4"/>
    <p:sldId id="611" r:id="rId5"/>
    <p:sldId id="510" r:id="rId6"/>
    <p:sldId id="609" r:id="rId7"/>
    <p:sldId id="512" r:id="rId8"/>
    <p:sldId id="612" r:id="rId9"/>
    <p:sldId id="616" r:id="rId10"/>
    <p:sldId id="619" r:id="rId11"/>
    <p:sldId id="598" r:id="rId12"/>
    <p:sldId id="621" r:id="rId13"/>
    <p:sldId id="620" r:id="rId14"/>
    <p:sldId id="580" r:id="rId1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iljedahl" initials="PL" lastIdx="1" clrIdx="0">
    <p:extLst>
      <p:ext uri="{19B8F6BF-5375-455C-9EA6-DF929625EA0E}">
        <p15:presenceInfo xmlns:p15="http://schemas.microsoft.com/office/powerpoint/2012/main" userId="7c36b73ea340d8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91" autoAdjust="0"/>
    <p:restoredTop sz="94648" autoAdjust="0"/>
  </p:normalViewPr>
  <p:slideViewPr>
    <p:cSldViewPr>
      <p:cViewPr varScale="1">
        <p:scale>
          <a:sx n="97" d="100"/>
          <a:sy n="97" d="100"/>
        </p:scale>
        <p:origin x="9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148" y="5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DABB5-4274-49B7-A8C9-AB1A1E59AF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7801"/>
            <a:ext cx="7772400" cy="9025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721789"/>
            <a:ext cx="6858000" cy="8125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330"/>
            <a:ext cx="9144000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2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8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4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71078-590B-47C5-A5A0-470A6FDA1199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2018-05-12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4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00468-AF9E-4B6E-AF3D-7332BE2CD17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1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0hp0d15-4&amp;feature=youtu.be" TargetMode="External"/><Relationship Id="rId7" Type="http://schemas.openxmlformats.org/officeDocument/2006/relationships/image" Target="../media/image70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9" Type="http://schemas.openxmlformats.org/officeDocument/2006/relationships/image" Target="../media/image39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34" Type="http://schemas.openxmlformats.org/officeDocument/2006/relationships/image" Target="../media/image34.jpg"/><Relationship Id="rId42" Type="http://schemas.openxmlformats.org/officeDocument/2006/relationships/image" Target="../media/image42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38" Type="http://schemas.openxmlformats.org/officeDocument/2006/relationships/image" Target="../media/image38.jp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40" Type="http://schemas.openxmlformats.org/officeDocument/2006/relationships/image" Target="../media/image40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4" Type="http://schemas.openxmlformats.org/officeDocument/2006/relationships/image" Target="../media/image44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jp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888" y="4725144"/>
            <a:ext cx="886928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 smtClean="0">
                <a:solidFill>
                  <a:srgbClr val="0070C0"/>
                </a:solidFill>
              </a:rPr>
              <a:t>BUILDING THINKING CLASSROOMS</a:t>
            </a:r>
            <a:endParaRPr lang="en-CA" sz="3200" b="1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587727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r>
              <a:rPr lang="en-CA" sz="2400" dirty="0" smtClean="0"/>
              <a:t>- Peter Liljedahl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7" y="260648"/>
            <a:ext cx="8802047" cy="6336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51"/>
            <a:ext cx="321522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9989"/>
            <a:ext cx="4130398" cy="513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531"/>
            <a:ext cx="5555461" cy="4526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66" y="1131646"/>
            <a:ext cx="4612667" cy="486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2" y="1986061"/>
            <a:ext cx="5517358" cy="474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24770"/>
            <a:ext cx="5540364" cy="175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4" y="898106"/>
            <a:ext cx="7667676" cy="5281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51"/>
            <a:ext cx="321522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9989"/>
            <a:ext cx="4130398" cy="51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51"/>
            <a:ext cx="32152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9989"/>
            <a:ext cx="4130398" cy="5136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404664"/>
            <a:ext cx="7414592" cy="61206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</a:rPr>
              <a:t>Liljedahl, P. (2014). </a:t>
            </a:r>
            <a:r>
              <a:rPr lang="en-CA" sz="1600" dirty="0">
                <a:solidFill>
                  <a:srgbClr val="0070C0"/>
                </a:solidFill>
              </a:rPr>
              <a:t>The affordances of using visibly random groups in a mathematics classroom. In Y. Li, E. Silver, &amp; S. Li (eds.), </a:t>
            </a:r>
            <a:r>
              <a:rPr lang="en-US" sz="1600" i="1" dirty="0">
                <a:solidFill>
                  <a:srgbClr val="0070C0"/>
                </a:solidFill>
              </a:rPr>
              <a:t>Transforming Mathematics Instruction: Multiple Approaches and Practices.</a:t>
            </a:r>
            <a:r>
              <a:rPr lang="en-US" sz="1600" dirty="0">
                <a:solidFill>
                  <a:srgbClr val="0070C0"/>
                </a:solidFill>
              </a:rPr>
              <a:t> (pp. 127-144). New York, NY: Springer.</a:t>
            </a:r>
            <a:endParaRPr lang="en-CA" sz="1600" dirty="0">
              <a:solidFill>
                <a:srgbClr val="0070C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70C0"/>
                </a:solidFill>
              </a:rPr>
              <a:t>Liljedahl</a:t>
            </a:r>
            <a:r>
              <a:rPr lang="en-US" sz="1600" dirty="0">
                <a:solidFill>
                  <a:srgbClr val="0070C0"/>
                </a:solidFill>
              </a:rPr>
              <a:t>, P. (2016). Building thinking classrooms: Conditions for problem solving. In P. </a:t>
            </a:r>
            <a:r>
              <a:rPr lang="en-US" sz="1600" dirty="0" err="1">
                <a:solidFill>
                  <a:srgbClr val="0070C0"/>
                </a:solidFill>
              </a:rPr>
              <a:t>Felmer</a:t>
            </a:r>
            <a:r>
              <a:rPr lang="en-US" sz="1600" dirty="0">
                <a:solidFill>
                  <a:srgbClr val="0070C0"/>
                </a:solidFill>
              </a:rPr>
              <a:t>, J. Kilpatrick, &amp; E. </a:t>
            </a:r>
            <a:r>
              <a:rPr lang="en-US" sz="1600" dirty="0" err="1">
                <a:solidFill>
                  <a:srgbClr val="0070C0"/>
                </a:solidFill>
              </a:rPr>
              <a:t>Pekhonen</a:t>
            </a:r>
            <a:r>
              <a:rPr lang="en-US" sz="1600" dirty="0">
                <a:solidFill>
                  <a:srgbClr val="0070C0"/>
                </a:solidFill>
              </a:rPr>
              <a:t> (eds.), </a:t>
            </a:r>
            <a:r>
              <a:rPr lang="en-US" sz="1600" i="1" dirty="0">
                <a:solidFill>
                  <a:srgbClr val="0070C0"/>
                </a:solidFill>
              </a:rPr>
              <a:t>Posing and Solving Mathematical Problems: Advances and New Perspectives</a:t>
            </a:r>
            <a:r>
              <a:rPr lang="en-US" sz="1600" dirty="0">
                <a:solidFill>
                  <a:srgbClr val="0070C0"/>
                </a:solidFill>
              </a:rPr>
              <a:t>. (pp. 361-386). New York, NY: Springer. </a:t>
            </a:r>
            <a:endParaRPr lang="en-CA" sz="1600" dirty="0">
              <a:solidFill>
                <a:srgbClr val="0070C0"/>
              </a:solidFill>
            </a:endParaRPr>
          </a:p>
          <a:p>
            <a:pPr algn="just"/>
            <a:r>
              <a:rPr lang="en-AU" sz="1600" dirty="0" smtClean="0">
                <a:solidFill>
                  <a:srgbClr val="0070C0"/>
                </a:solidFill>
              </a:rPr>
              <a:t>Liljedahl</a:t>
            </a:r>
            <a:r>
              <a:rPr lang="en-AU" sz="1600" dirty="0">
                <a:solidFill>
                  <a:srgbClr val="0070C0"/>
                </a:solidFill>
              </a:rPr>
              <a:t>, P. (2016). Flow: A Framework for Discussing Teaching. </a:t>
            </a:r>
            <a:r>
              <a:rPr lang="en-AU" sz="1600" i="1" dirty="0">
                <a:solidFill>
                  <a:srgbClr val="0070C0"/>
                </a:solidFill>
              </a:rPr>
              <a:t>Proceedings of the 40</a:t>
            </a:r>
            <a:r>
              <a:rPr lang="en-AU" sz="1600" i="1" baseline="30000" dirty="0">
                <a:solidFill>
                  <a:srgbClr val="0070C0"/>
                </a:solidFill>
              </a:rPr>
              <a:t>th</a:t>
            </a:r>
            <a:r>
              <a:rPr lang="en-AU" sz="1600" i="1" dirty="0">
                <a:solidFill>
                  <a:srgbClr val="0070C0"/>
                </a:solidFill>
              </a:rPr>
              <a:t> Conference of the International Group for the Psychology of Mathematics Education, </a:t>
            </a:r>
            <a:r>
              <a:rPr lang="en-AU" sz="1600" dirty="0">
                <a:solidFill>
                  <a:srgbClr val="0070C0"/>
                </a:solidFill>
              </a:rPr>
              <a:t>Szeged, Hungary</a:t>
            </a:r>
            <a:r>
              <a:rPr lang="en-AU" sz="16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</a:rPr>
              <a:t>Liljedahl, P. (2017). </a:t>
            </a:r>
            <a:r>
              <a:rPr lang="en-CA" sz="1600" dirty="0">
                <a:solidFill>
                  <a:srgbClr val="0070C0"/>
                </a:solidFill>
              </a:rPr>
              <a:t>Building Thinking Classrooms: A Story of Teacher Professional Development. </a:t>
            </a:r>
            <a:r>
              <a:rPr lang="en-CA" sz="1600" i="1" dirty="0">
                <a:solidFill>
                  <a:srgbClr val="0070C0"/>
                </a:solidFill>
              </a:rPr>
              <a:t>The 1st International Forum on Professional Development for Teachers. </a:t>
            </a:r>
            <a:r>
              <a:rPr lang="en-CA" sz="1600" dirty="0">
                <a:solidFill>
                  <a:srgbClr val="0070C0"/>
                </a:solidFill>
              </a:rPr>
              <a:t>Seoul, Korea. </a:t>
            </a:r>
          </a:p>
          <a:p>
            <a:pPr algn="just"/>
            <a:r>
              <a:rPr lang="en-US" sz="1600" dirty="0" smtClean="0">
                <a:solidFill>
                  <a:srgbClr val="0070C0"/>
                </a:solidFill>
              </a:rPr>
              <a:t>Liljedahl</a:t>
            </a:r>
            <a:r>
              <a:rPr lang="en-US" sz="1600" dirty="0">
                <a:solidFill>
                  <a:srgbClr val="0070C0"/>
                </a:solidFill>
              </a:rPr>
              <a:t>, P. (in press). On the edges of flow: Student problem solving behavior. In S. </a:t>
            </a:r>
            <a:r>
              <a:rPr lang="en-US" sz="1600" dirty="0" err="1">
                <a:solidFill>
                  <a:srgbClr val="0070C0"/>
                </a:solidFill>
              </a:rPr>
              <a:t>Carreira</a:t>
            </a:r>
            <a:r>
              <a:rPr lang="en-US" sz="1600" dirty="0">
                <a:solidFill>
                  <a:srgbClr val="0070C0"/>
                </a:solidFill>
              </a:rPr>
              <a:t>, N. Amado, &amp; K. Jones (eds.), </a:t>
            </a:r>
            <a:r>
              <a:rPr lang="en-US" sz="1600" i="1" dirty="0">
                <a:solidFill>
                  <a:srgbClr val="0070C0"/>
                </a:solidFill>
              </a:rPr>
              <a:t>Broadening the scope of research on mathematical problem solving: A focus on technology, creativity and affect</a:t>
            </a:r>
            <a:r>
              <a:rPr lang="en-US" sz="1600" dirty="0">
                <a:solidFill>
                  <a:srgbClr val="0070C0"/>
                </a:solidFill>
              </a:rPr>
              <a:t>. New York, NY: Springer. 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</a:rPr>
              <a:t>Liljedahl, P. (in press). On the edges of flow: Student engagement in problem solving. </a:t>
            </a:r>
            <a:r>
              <a:rPr lang="en-AU" sz="1600" i="1" dirty="0">
                <a:solidFill>
                  <a:srgbClr val="0070C0"/>
                </a:solidFill>
              </a:rPr>
              <a:t>Proceedings of the 10</a:t>
            </a:r>
            <a:r>
              <a:rPr lang="en-AU" sz="1600" i="1" baseline="30000" dirty="0">
                <a:solidFill>
                  <a:srgbClr val="0070C0"/>
                </a:solidFill>
              </a:rPr>
              <a:t>th</a:t>
            </a:r>
            <a:r>
              <a:rPr lang="en-AU" sz="1600" i="1" dirty="0">
                <a:solidFill>
                  <a:srgbClr val="0070C0"/>
                </a:solidFill>
              </a:rPr>
              <a:t> Congress of the European Society for Research in Mathematics Education</a:t>
            </a:r>
            <a:r>
              <a:rPr lang="en-AU" sz="1600" dirty="0">
                <a:solidFill>
                  <a:srgbClr val="0070C0"/>
                </a:solidFill>
              </a:rPr>
              <a:t>. </a:t>
            </a:r>
            <a:r>
              <a:rPr lang="en-US" sz="1600" dirty="0">
                <a:solidFill>
                  <a:srgbClr val="0070C0"/>
                </a:solidFill>
              </a:rPr>
              <a:t>Dublin, Ireland.</a:t>
            </a:r>
          </a:p>
          <a:p>
            <a:pPr hangingPunct="0"/>
            <a:r>
              <a:rPr lang="en-US" sz="1600" dirty="0" smtClean="0">
                <a:solidFill>
                  <a:srgbClr val="0070C0"/>
                </a:solidFill>
              </a:rPr>
              <a:t>Liljedahl</a:t>
            </a:r>
            <a:r>
              <a:rPr lang="en-US" sz="1600" dirty="0">
                <a:solidFill>
                  <a:srgbClr val="0070C0"/>
                </a:solidFill>
              </a:rPr>
              <a:t>, P. </a:t>
            </a:r>
            <a:r>
              <a:rPr lang="en-US" sz="1600" dirty="0" smtClean="0">
                <a:solidFill>
                  <a:srgbClr val="0070C0"/>
                </a:solidFill>
              </a:rPr>
              <a:t>(in press). </a:t>
            </a:r>
            <a:r>
              <a:rPr lang="en-US" sz="1600" dirty="0">
                <a:solidFill>
                  <a:srgbClr val="0070C0"/>
                </a:solidFill>
              </a:rPr>
              <a:t>Building thinking classrooms. In A. </a:t>
            </a:r>
            <a:r>
              <a:rPr lang="en-US" sz="1600" dirty="0" err="1">
                <a:solidFill>
                  <a:srgbClr val="0070C0"/>
                </a:solidFill>
              </a:rPr>
              <a:t>Kajander</a:t>
            </a:r>
            <a:r>
              <a:rPr lang="en-US" sz="1600" dirty="0">
                <a:solidFill>
                  <a:srgbClr val="0070C0"/>
                </a:solidFill>
              </a:rPr>
              <a:t>, J. Holm, &amp; E. </a:t>
            </a:r>
            <a:r>
              <a:rPr lang="en-US" sz="1600" dirty="0" err="1">
                <a:solidFill>
                  <a:srgbClr val="0070C0"/>
                </a:solidFill>
              </a:rPr>
              <a:t>Chernoff</a:t>
            </a:r>
            <a:r>
              <a:rPr lang="en-US" sz="1600" dirty="0">
                <a:solidFill>
                  <a:srgbClr val="0070C0"/>
                </a:solidFill>
              </a:rPr>
              <a:t> (eds.) </a:t>
            </a:r>
            <a:r>
              <a:rPr lang="en-US" sz="1600" i="1" dirty="0">
                <a:solidFill>
                  <a:srgbClr val="0070C0"/>
                </a:solidFill>
              </a:rPr>
              <a:t>Teaching and learning secondary school mathematics: Canadian perspectives in an international context</a:t>
            </a:r>
            <a:r>
              <a:rPr lang="en-US" sz="1600" dirty="0">
                <a:solidFill>
                  <a:srgbClr val="0070C0"/>
                </a:solidFill>
              </a:rPr>
              <a:t>. New York, NY: Springer. </a:t>
            </a:r>
            <a:endParaRPr lang="en-US" sz="1600" dirty="0" smtClean="0">
              <a:solidFill>
                <a:srgbClr val="0070C0"/>
              </a:solidFill>
            </a:endParaRPr>
          </a:p>
          <a:p>
            <a:pPr hangingPunct="0"/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Maria Kerkhoff, MSc, (2018</a:t>
            </a:r>
            <a:r>
              <a:rPr lang="en-US" sz="1600" dirty="0">
                <a:solidFill>
                  <a:srgbClr val="0070C0"/>
                </a:solidFill>
              </a:rPr>
              <a:t>). Experiencing Mathematics through Problem Solving </a:t>
            </a:r>
            <a:r>
              <a:rPr lang="en-US" sz="1600" dirty="0" smtClean="0">
                <a:solidFill>
                  <a:srgbClr val="0070C0"/>
                </a:solidFill>
              </a:rPr>
              <a:t>Tasks.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Chris </a:t>
            </a:r>
            <a:r>
              <a:rPr lang="en-US" sz="1600" dirty="0">
                <a:solidFill>
                  <a:srgbClr val="0070C0"/>
                </a:solidFill>
              </a:rPr>
              <a:t>McGregor, MSc, (2018). Reduction of Mathematics Anxiety through use of Non-Permanent Vertical Surfaces and Group Discussion. </a:t>
            </a:r>
          </a:p>
          <a:p>
            <a:r>
              <a:rPr lang="en-US" sz="1600" dirty="0" err="1">
                <a:solidFill>
                  <a:srgbClr val="0070C0"/>
                </a:solidFill>
              </a:rPr>
              <a:t>Oana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Chiru</a:t>
            </a:r>
            <a:r>
              <a:rPr lang="en-US" sz="1600" dirty="0">
                <a:solidFill>
                  <a:srgbClr val="0070C0"/>
                </a:solidFill>
              </a:rPr>
              <a:t>, MSc (2017). Occasioning Flow in the Mathematics Classroom: Optimal Experiences in Common Places.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Mike Pruner, MSc (2016). Observations in a Thinking Classroom. </a:t>
            </a:r>
            <a:endParaRPr lang="en-CA" sz="1200" dirty="0">
              <a:solidFill>
                <a:srgbClr val="0070C0"/>
              </a:solidFill>
            </a:endParaRPr>
          </a:p>
          <a:p>
            <a:pPr hangingPunct="0"/>
            <a:endParaRPr lang="en-CA" sz="1600" dirty="0">
              <a:solidFill>
                <a:srgbClr val="0070C0"/>
              </a:solidFill>
            </a:endParaRPr>
          </a:p>
          <a:p>
            <a:pPr algn="just"/>
            <a:endParaRPr lang="en-CA" sz="1400" dirty="0">
              <a:solidFill>
                <a:srgbClr val="0070C0"/>
              </a:solidFill>
            </a:endParaRPr>
          </a:p>
          <a:p>
            <a:pPr algn="just"/>
            <a:endParaRPr lang="en-CA" sz="1400" dirty="0">
              <a:solidFill>
                <a:srgbClr val="0070C0"/>
              </a:solidFill>
            </a:endParaRPr>
          </a:p>
          <a:p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51"/>
            <a:ext cx="321522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9989"/>
            <a:ext cx="4130398" cy="51363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196752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BURNABY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COQUITLAM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CRANBROOK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KIMBERLEY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DAWSON CREEK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DELTA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KAMLOOPS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KELOWNA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MAPLE RIDGE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1196752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NORTH VANCOUVER</a:t>
            </a:r>
            <a:endParaRPr lang="en-CA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OLIVER</a:t>
            </a:r>
          </a:p>
          <a:p>
            <a:r>
              <a:rPr lang="en-US" b="1" dirty="0">
                <a:solidFill>
                  <a:srgbClr val="0070C0"/>
                </a:solidFill>
              </a:rPr>
              <a:t>PENTICTON</a:t>
            </a:r>
          </a:p>
          <a:p>
            <a:r>
              <a:rPr lang="en-US" b="1" dirty="0">
                <a:solidFill>
                  <a:srgbClr val="0070C0"/>
                </a:solidFill>
              </a:rPr>
              <a:t>QUESNEL</a:t>
            </a:r>
          </a:p>
          <a:p>
            <a:r>
              <a:rPr lang="en-US" b="1" dirty="0">
                <a:solidFill>
                  <a:srgbClr val="0070C0"/>
                </a:solidFill>
              </a:rPr>
              <a:t>SALT SPRING</a:t>
            </a:r>
          </a:p>
          <a:p>
            <a:r>
              <a:rPr lang="en-US" b="1" dirty="0">
                <a:solidFill>
                  <a:srgbClr val="0070C0"/>
                </a:solidFill>
              </a:rPr>
              <a:t>SURREY</a:t>
            </a:r>
          </a:p>
          <a:p>
            <a:r>
              <a:rPr lang="en-US" b="1" dirty="0">
                <a:solidFill>
                  <a:srgbClr val="0070C0"/>
                </a:solidFill>
              </a:rPr>
              <a:t>VANCOUVER</a:t>
            </a:r>
          </a:p>
          <a:p>
            <a:r>
              <a:rPr lang="en-US" b="1" dirty="0">
                <a:solidFill>
                  <a:srgbClr val="0070C0"/>
                </a:solidFill>
              </a:rPr>
              <a:t>VERNON</a:t>
            </a:r>
          </a:p>
          <a:p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823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#</a:t>
            </a:r>
            <a:r>
              <a:rPr lang="en-US" sz="3600" b="1" dirty="0" err="1" smtClean="0">
                <a:solidFill>
                  <a:srgbClr val="0070C0"/>
                </a:solidFill>
              </a:rPr>
              <a:t>thinkingclassrooms</a:t>
            </a:r>
            <a:r>
              <a:rPr lang="en-US" sz="3600" b="1" dirty="0" smtClean="0">
                <a:solidFill>
                  <a:srgbClr val="0070C0"/>
                </a:solidFill>
              </a:rPr>
              <a:t> and BC</a:t>
            </a:r>
            <a:endParaRPr lang="en-C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athawayhomes.com/image_store/uploads/3/9/4/6/9/ar135346042196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r="-1"/>
          <a:stretch/>
        </p:blipFill>
        <p:spPr bwMode="auto">
          <a:xfrm>
            <a:off x="237495" y="665961"/>
            <a:ext cx="3139797" cy="23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48120" y="1500258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79697" y="3419098"/>
            <a:ext cx="6804979" cy="2449139"/>
          </a:xfrm>
        </p:spPr>
        <p:txBody>
          <a:bodyPr>
            <a:normAutofit/>
          </a:bodyPr>
          <a:lstStyle/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liljedahl@sfu.ca</a:t>
            </a:r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www.peterliljedahl.com/presentations</a:t>
            </a:r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 smtClean="0"/>
              <a:t>@</a:t>
            </a:r>
            <a:r>
              <a:rPr lang="en-CA" dirty="0" err="1" smtClean="0"/>
              <a:t>pgliljedahl</a:t>
            </a:r>
            <a:r>
              <a:rPr lang="en-CA" dirty="0"/>
              <a:t> </a:t>
            </a:r>
            <a:r>
              <a:rPr lang="en-CA" dirty="0" smtClean="0"/>
              <a:t>| #</a:t>
            </a:r>
            <a:r>
              <a:rPr lang="en-CA" dirty="0" err="1" smtClean="0"/>
              <a:t>vnps</a:t>
            </a:r>
            <a:r>
              <a:rPr lang="en-CA" dirty="0" smtClean="0"/>
              <a:t> | #</a:t>
            </a:r>
            <a:r>
              <a:rPr lang="en-CA" dirty="0" err="1" smtClean="0"/>
              <a:t>thinkingclassroom</a:t>
            </a:r>
            <a:endParaRPr lang="en-CA" dirty="0" smtClean="0"/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CA" dirty="0">
                <a:hlinkClick r:id="rId3"/>
              </a:rPr>
              <a:t>Global Math Department </a:t>
            </a:r>
            <a:endParaRPr lang="en-CA" dirty="0"/>
          </a:p>
          <a:p>
            <a:pPr marL="120650" indent="0">
              <a:spcBef>
                <a:spcPts val="450"/>
              </a:spcBef>
              <a:spcAft>
                <a:spcPts val="450"/>
              </a:spcAft>
              <a:buNone/>
            </a:pPr>
            <a:endParaRPr lang="en-CA" dirty="0"/>
          </a:p>
          <a:p>
            <a:pPr algn="ctr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 See full-sized image 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05" y="4573318"/>
            <a:ext cx="370485" cy="3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6" y="4026990"/>
            <a:ext cx="309641" cy="302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8" y="3489232"/>
            <a:ext cx="410124" cy="34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18" y="4875754"/>
            <a:ext cx="822271" cy="5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051720" y="292494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15 YEARS AGO …</a:t>
            </a:r>
            <a:endParaRPr lang="en-CA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9" y="3210173"/>
            <a:ext cx="3784284" cy="252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168352" cy="2108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2" y="4552792"/>
            <a:ext cx="4398812" cy="1909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6" y="319648"/>
            <a:ext cx="3482227" cy="2317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28" y="2225729"/>
            <a:ext cx="2969471" cy="196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9" y="1525985"/>
            <a:ext cx="3396413" cy="226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7" y="4293096"/>
            <a:ext cx="3096559" cy="231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99" y="2809660"/>
            <a:ext cx="3954760" cy="208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03" y="4032124"/>
            <a:ext cx="3281741" cy="218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46" y="541511"/>
            <a:ext cx="3639306" cy="241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47" y="1522589"/>
            <a:ext cx="4357631" cy="267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29" y="3061669"/>
            <a:ext cx="5393196" cy="359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4" y="727567"/>
            <a:ext cx="4387293" cy="273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8" y="2947634"/>
            <a:ext cx="3773537" cy="2514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44" y="261699"/>
            <a:ext cx="4680942" cy="244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57" y="3693585"/>
            <a:ext cx="3888744" cy="258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43" y="2307931"/>
            <a:ext cx="5466882" cy="3079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051151" cy="3034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31527"/>
            <a:ext cx="3811521" cy="2858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2" y="869359"/>
            <a:ext cx="4187957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95337"/>
            <a:ext cx="3599892" cy="2399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0" y="4298918"/>
            <a:ext cx="5973259" cy="232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24" y="366064"/>
            <a:ext cx="5141358" cy="242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99" y="2382006"/>
            <a:ext cx="3609752" cy="270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02" y="1308341"/>
            <a:ext cx="5046780" cy="222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8" y="2245445"/>
            <a:ext cx="4962884" cy="330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07" y="1612876"/>
            <a:ext cx="4849859" cy="322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8802"/>
            <a:ext cx="4248472" cy="2786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1"/>
            <a:ext cx="4243536" cy="2821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12887"/>
            <a:ext cx="5852142" cy="329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2775979"/>
            <a:ext cx="4873239" cy="365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8" y="286696"/>
            <a:ext cx="4436639" cy="296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26" y="2317198"/>
            <a:ext cx="4983352" cy="331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4" y="4161482"/>
            <a:ext cx="3801638" cy="253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44" y="933854"/>
            <a:ext cx="3860389" cy="257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8100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40" y="545181"/>
            <a:ext cx="3380930" cy="228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3" y="4055124"/>
            <a:ext cx="3920118" cy="221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75" y="831374"/>
            <a:ext cx="1950720" cy="148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95" y="1700371"/>
            <a:ext cx="2728746" cy="161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55409"/>
            <a:ext cx="264795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2" y="192992"/>
            <a:ext cx="3203348" cy="2299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8" y="1944418"/>
            <a:ext cx="3328724" cy="348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4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4390" cy="6850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64390">
            <a:off x="-724564" y="3009613"/>
            <a:ext cx="106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5050"/>
                </a:solidFill>
              </a:rPr>
              <a:t>INSTITUTIONAL NORMS</a:t>
            </a:r>
            <a:endParaRPr lang="en-CA" sz="48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4390" cy="685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64390">
            <a:off x="-724564" y="3009613"/>
            <a:ext cx="106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5050"/>
                </a:solidFill>
              </a:rPr>
              <a:t>NON-NEGOTIATED NORMS</a:t>
            </a:r>
            <a:endParaRPr lang="en-CA" sz="48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9" y="1633578"/>
            <a:ext cx="7329672" cy="315047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251520" y="5259288"/>
            <a:ext cx="87817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</a:pPr>
            <a:r>
              <a:rPr lang="en-CA" dirty="0" smtClean="0"/>
              <a:t>400+ TEACHERS | 15 YEARS | 2+ WEEK CYCLES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57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9" y="1633578"/>
            <a:ext cx="7329672" cy="315047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 bwMode="auto">
          <a:xfrm>
            <a:off x="251520" y="5259288"/>
            <a:ext cx="87817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DINPro-Medium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400+ TEACHERS | 15 YEARS | 2+ WEEK CYCLES </a:t>
            </a:r>
            <a:endParaRPr lang="en-US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164183">
            <a:off x="-63557" y="2350117"/>
            <a:ext cx="905666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RENEGOTIATING THE </a:t>
            </a:r>
          </a:p>
          <a:p>
            <a:pPr algn="ctr"/>
            <a:r>
              <a:rPr lang="en-CA" sz="4800" b="1" dirty="0" smtClean="0">
                <a:solidFill>
                  <a:srgbClr val="FF0000"/>
                </a:solidFill>
              </a:rPr>
              <a:t>NON-NEGOTIATED NORMS</a:t>
            </a:r>
            <a:endParaRPr lang="en-C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0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06346"/>
              </p:ext>
            </p:extLst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consolidate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OPTIMAL PRACTICES FOR THINKING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consolidate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73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775" y="321750"/>
          <a:ext cx="8732520" cy="6172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7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r>
                        <a:rPr lang="en-CA" sz="2000" dirty="0" smtClean="0"/>
                        <a:t>OPPORTUNITIES FOR THINKING</a:t>
                      </a:r>
                      <a:endParaRPr lang="en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OPTIMAL PRACTICES FOR THINKING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begin lessons with good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verbal instructions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answer only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keep thinking questions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the classroom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form visibly random groups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 vertical non-permanent surfaces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foster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autonomous actions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students do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meaningful notes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what homework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 check your understanding </a:t>
                      </a:r>
                      <a:r>
                        <a:rPr lang="en-CA" sz="2000" b="0" i="0" dirty="0" smtClean="0">
                          <a:solidFill>
                            <a:srgbClr val="FF0000"/>
                          </a:solidFill>
                        </a:rPr>
                        <a:t>questions</a:t>
                      </a:r>
                      <a:endParaRPr lang="en-CA" sz="20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manage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consolidate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consolidate from the bottom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formative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show where they are and where they are going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summative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evaluate what you value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reporting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report out based on data (not points)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9663"/>
            <a:ext cx="7834509" cy="228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3637"/>
            <a:ext cx="8232720" cy="210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4407877" cy="330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6121"/>
            <a:ext cx="2352449" cy="313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4410"/>
          <a:stretch/>
        </p:blipFill>
        <p:spPr>
          <a:xfrm>
            <a:off x="4759641" y="701554"/>
            <a:ext cx="3922468" cy="313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5310"/>
          <a:stretch/>
        </p:blipFill>
        <p:spPr>
          <a:xfrm rot="5400000">
            <a:off x="5904522" y="3638433"/>
            <a:ext cx="3135143" cy="271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2" y="701554"/>
            <a:ext cx="3777906" cy="409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866" y="1087223"/>
            <a:ext cx="4841631" cy="363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28" y="1746862"/>
            <a:ext cx="5523288" cy="408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55" y="2575493"/>
            <a:ext cx="5715000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38" r="424" b="-38"/>
          <a:stretch/>
        </p:blipFill>
        <p:spPr>
          <a:xfrm>
            <a:off x="3871730" y="953136"/>
            <a:ext cx="4573105" cy="342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8914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</TotalTime>
  <Words>654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Calibri Light</vt:lpstr>
      <vt:lpstr>Helvetica</vt:lpstr>
      <vt:lpstr>Times New Roman</vt:lpstr>
      <vt:lpstr>Office Theme</vt:lpstr>
      <vt:lpstr>BUILDING THINKING 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529</cp:revision>
  <cp:lastPrinted>2015-07-04T15:09:55Z</cp:lastPrinted>
  <dcterms:created xsi:type="dcterms:W3CDTF">2007-05-10T23:03:35Z</dcterms:created>
  <dcterms:modified xsi:type="dcterms:W3CDTF">2018-05-13T01:32:17Z</dcterms:modified>
</cp:coreProperties>
</file>