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55"/>
  </p:notesMasterIdLst>
  <p:handoutMasterIdLst>
    <p:handoutMasterId r:id="rId56"/>
  </p:handoutMasterIdLst>
  <p:sldIdLst>
    <p:sldId id="301" r:id="rId2"/>
    <p:sldId id="409" r:id="rId3"/>
    <p:sldId id="503" r:id="rId4"/>
    <p:sldId id="504" r:id="rId5"/>
    <p:sldId id="505" r:id="rId6"/>
    <p:sldId id="506" r:id="rId7"/>
    <p:sldId id="507" r:id="rId8"/>
    <p:sldId id="549" r:id="rId9"/>
    <p:sldId id="550" r:id="rId10"/>
    <p:sldId id="510" r:id="rId11"/>
    <p:sldId id="551" r:id="rId12"/>
    <p:sldId id="511" r:id="rId13"/>
    <p:sldId id="512" r:id="rId14"/>
    <p:sldId id="514" r:id="rId15"/>
    <p:sldId id="568" r:id="rId16"/>
    <p:sldId id="516" r:id="rId17"/>
    <p:sldId id="569" r:id="rId18"/>
    <p:sldId id="518" r:id="rId19"/>
    <p:sldId id="519" r:id="rId20"/>
    <p:sldId id="570" r:id="rId21"/>
    <p:sldId id="521" r:id="rId22"/>
    <p:sldId id="571" r:id="rId23"/>
    <p:sldId id="522" r:id="rId24"/>
    <p:sldId id="523" r:id="rId25"/>
    <p:sldId id="525" r:id="rId26"/>
    <p:sldId id="572" r:id="rId27"/>
    <p:sldId id="527" r:id="rId28"/>
    <p:sldId id="573" r:id="rId29"/>
    <p:sldId id="529" r:id="rId30"/>
    <p:sldId id="574" r:id="rId31"/>
    <p:sldId id="531" r:id="rId32"/>
    <p:sldId id="575" r:id="rId33"/>
    <p:sldId id="533" r:id="rId34"/>
    <p:sldId id="576" r:id="rId35"/>
    <p:sldId id="535" r:id="rId36"/>
    <p:sldId id="577" r:id="rId37"/>
    <p:sldId id="581" r:id="rId38"/>
    <p:sldId id="579" r:id="rId39"/>
    <p:sldId id="584" r:id="rId40"/>
    <p:sldId id="582" r:id="rId41"/>
    <p:sldId id="585" r:id="rId42"/>
    <p:sldId id="583" r:id="rId43"/>
    <p:sldId id="586" r:id="rId44"/>
    <p:sldId id="538" r:id="rId45"/>
    <p:sldId id="539" r:id="rId46"/>
    <p:sldId id="540" r:id="rId47"/>
    <p:sldId id="541" r:id="rId48"/>
    <p:sldId id="542" r:id="rId49"/>
    <p:sldId id="543" r:id="rId50"/>
    <p:sldId id="544" r:id="rId51"/>
    <p:sldId id="545" r:id="rId52"/>
    <p:sldId id="566" r:id="rId53"/>
    <p:sldId id="580" r:id="rId5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Liljedahl" initials="PL" lastIdx="1" clrIdx="0">
    <p:extLst>
      <p:ext uri="{19B8F6BF-5375-455C-9EA6-DF929625EA0E}">
        <p15:presenceInfo xmlns:p15="http://schemas.microsoft.com/office/powerpoint/2012/main" userId="7c36b73ea340d8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421E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1" autoAdjust="0"/>
    <p:restoredTop sz="94648" autoAdjust="0"/>
  </p:normalViewPr>
  <p:slideViewPr>
    <p:cSldViewPr>
      <p:cViewPr varScale="1">
        <p:scale>
          <a:sx n="69" d="100"/>
          <a:sy n="69" d="100"/>
        </p:scale>
        <p:origin x="66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148" y="54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039A9-951A-4692-8186-56B414C9F7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EBE0A8-5DE2-453C-80F7-61548AE453A3}" type="pres">
      <dgm:prSet presAssocID="{D8C039A9-951A-4692-8186-56B414C9F7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</dgm:ptLst>
  <dgm:cxnLst>
    <dgm:cxn modelId="{1FB2FEDB-57CA-43CF-97AC-D028E8A3D43A}" type="presOf" srcId="{D8C039A9-951A-4692-8186-56B414C9F7B5}" destId="{33EBE0A8-5DE2-453C-80F7-61548AE453A3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0C9A6-3659-43F4-8CBE-C5D4FE9CA57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CA"/>
        </a:p>
      </dgm:t>
    </dgm:pt>
    <dgm:pt modelId="{94FED452-88CC-4F00-BE79-38768E68BA62}">
      <dgm:prSet phldrT="[Text]" phldr="1"/>
      <dgm:spPr/>
      <dgm:t>
        <a:bodyPr/>
        <a:lstStyle/>
        <a:p>
          <a:endParaRPr lang="en-CA" dirty="0"/>
        </a:p>
      </dgm:t>
    </dgm:pt>
    <dgm:pt modelId="{6145E4BD-2927-4A4C-AE2D-E654AA3524ED}" type="parTrans" cxnId="{DCC0765A-BBA8-4A9A-BAFF-012BE0C5CC25}">
      <dgm:prSet/>
      <dgm:spPr/>
      <dgm:t>
        <a:bodyPr/>
        <a:lstStyle/>
        <a:p>
          <a:endParaRPr lang="en-CA"/>
        </a:p>
      </dgm:t>
    </dgm:pt>
    <dgm:pt modelId="{DB0A518D-6FB7-49BA-BB6E-C6B555D691F2}" type="sibTrans" cxnId="{DCC0765A-BBA8-4A9A-BAFF-012BE0C5CC25}">
      <dgm:prSet/>
      <dgm:spPr/>
      <dgm:t>
        <a:bodyPr/>
        <a:lstStyle/>
        <a:p>
          <a:endParaRPr lang="en-CA"/>
        </a:p>
      </dgm:t>
    </dgm:pt>
    <dgm:pt modelId="{6FE6D8D4-1A67-4938-BA3D-FD3FFF06768B}" type="pres">
      <dgm:prSet presAssocID="{3720C9A6-3659-43F4-8CBE-C5D4FE9CA5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087620A-A363-4DFA-B9B7-9A8F1B5A4014}" type="pres">
      <dgm:prSet presAssocID="{94FED452-88CC-4F00-BE79-38768E68BA62}" presName="Accent1" presStyleCnt="0"/>
      <dgm:spPr/>
    </dgm:pt>
    <dgm:pt modelId="{59DE4473-9B73-4D77-AB6A-3314709792B2}" type="pres">
      <dgm:prSet presAssocID="{94FED452-88CC-4F00-BE79-38768E68BA62}" presName="Accent" presStyleLbl="node1" presStyleIdx="0" presStyleCnt="1"/>
      <dgm:spPr/>
    </dgm:pt>
    <dgm:pt modelId="{805ABDC2-508A-4F19-ACCF-9CDD4D75E79F}" type="pres">
      <dgm:prSet presAssocID="{94FED452-88CC-4F00-BE79-38768E68BA62}" presName="Parent1" presStyleLbl="revTx" presStyleIdx="0" presStyleCnt="1" custLinFactY="61190" custLinFactNeighborX="9349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1CD5523-E601-41A6-8C62-A9768E466FF6}" type="presOf" srcId="{3720C9A6-3659-43F4-8CBE-C5D4FE9CA57A}" destId="{6FE6D8D4-1A67-4938-BA3D-FD3FFF06768B}" srcOrd="0" destOrd="0" presId="urn:microsoft.com/office/officeart/2009/layout/CircleArrowProcess"/>
    <dgm:cxn modelId="{5CCA25C7-A912-404E-878C-DBFC60E320ED}" type="presOf" srcId="{94FED452-88CC-4F00-BE79-38768E68BA62}" destId="{805ABDC2-508A-4F19-ACCF-9CDD4D75E79F}" srcOrd="0" destOrd="0" presId="urn:microsoft.com/office/officeart/2009/layout/CircleArrowProcess"/>
    <dgm:cxn modelId="{DCC0765A-BBA8-4A9A-BAFF-012BE0C5CC25}" srcId="{3720C9A6-3659-43F4-8CBE-C5D4FE9CA57A}" destId="{94FED452-88CC-4F00-BE79-38768E68BA62}" srcOrd="0" destOrd="0" parTransId="{6145E4BD-2927-4A4C-AE2D-E654AA3524ED}" sibTransId="{DB0A518D-6FB7-49BA-BB6E-C6B555D691F2}"/>
    <dgm:cxn modelId="{19B6036A-2A5E-4496-AF99-CA82D3C70B1E}" type="presParOf" srcId="{6FE6D8D4-1A67-4938-BA3D-FD3FFF06768B}" destId="{E087620A-A363-4DFA-B9B7-9A8F1B5A4014}" srcOrd="0" destOrd="0" presId="urn:microsoft.com/office/officeart/2009/layout/CircleArrowProcess"/>
    <dgm:cxn modelId="{15A45DD5-AAD0-45E2-BAF5-49755C3FFFB5}" type="presParOf" srcId="{E087620A-A363-4DFA-B9B7-9A8F1B5A4014}" destId="{59DE4473-9B73-4D77-AB6A-3314709792B2}" srcOrd="0" destOrd="0" presId="urn:microsoft.com/office/officeart/2009/layout/CircleArrowProcess"/>
    <dgm:cxn modelId="{6E17B2F2-7DB2-40C0-9CAC-B82E6CCD152C}" type="presParOf" srcId="{6FE6D8D4-1A67-4938-BA3D-FD3FFF06768B}" destId="{805ABDC2-508A-4F19-ACCF-9CDD4D75E79F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039A9-951A-4692-8186-56B414C9F7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EBE0A8-5DE2-453C-80F7-61548AE453A3}" type="pres">
      <dgm:prSet presAssocID="{D8C039A9-951A-4692-8186-56B414C9F7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</dgm:ptLst>
  <dgm:cxnLst>
    <dgm:cxn modelId="{76D1F4C6-9316-4CC7-A197-B780233445DA}" type="presOf" srcId="{D8C039A9-951A-4692-8186-56B414C9F7B5}" destId="{33EBE0A8-5DE2-453C-80F7-61548AE453A3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20C9A6-3659-43F4-8CBE-C5D4FE9CA57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CA"/>
        </a:p>
      </dgm:t>
    </dgm:pt>
    <dgm:pt modelId="{94FED452-88CC-4F00-BE79-38768E68BA62}">
      <dgm:prSet phldrT="[Text]" phldr="1"/>
      <dgm:spPr/>
      <dgm:t>
        <a:bodyPr/>
        <a:lstStyle/>
        <a:p>
          <a:endParaRPr lang="en-CA" dirty="0"/>
        </a:p>
      </dgm:t>
    </dgm:pt>
    <dgm:pt modelId="{6145E4BD-2927-4A4C-AE2D-E654AA3524ED}" type="parTrans" cxnId="{DCC0765A-BBA8-4A9A-BAFF-012BE0C5CC25}">
      <dgm:prSet/>
      <dgm:spPr/>
      <dgm:t>
        <a:bodyPr/>
        <a:lstStyle/>
        <a:p>
          <a:endParaRPr lang="en-CA"/>
        </a:p>
      </dgm:t>
    </dgm:pt>
    <dgm:pt modelId="{DB0A518D-6FB7-49BA-BB6E-C6B555D691F2}" type="sibTrans" cxnId="{DCC0765A-BBA8-4A9A-BAFF-012BE0C5CC25}">
      <dgm:prSet/>
      <dgm:spPr/>
      <dgm:t>
        <a:bodyPr/>
        <a:lstStyle/>
        <a:p>
          <a:endParaRPr lang="en-CA"/>
        </a:p>
      </dgm:t>
    </dgm:pt>
    <dgm:pt modelId="{6FE6D8D4-1A67-4938-BA3D-FD3FFF06768B}" type="pres">
      <dgm:prSet presAssocID="{3720C9A6-3659-43F4-8CBE-C5D4FE9CA5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087620A-A363-4DFA-B9B7-9A8F1B5A4014}" type="pres">
      <dgm:prSet presAssocID="{94FED452-88CC-4F00-BE79-38768E68BA62}" presName="Accent1" presStyleCnt="0"/>
      <dgm:spPr/>
    </dgm:pt>
    <dgm:pt modelId="{59DE4473-9B73-4D77-AB6A-3314709792B2}" type="pres">
      <dgm:prSet presAssocID="{94FED452-88CC-4F00-BE79-38768E68BA62}" presName="Accent" presStyleLbl="node1" presStyleIdx="0" presStyleCnt="1"/>
      <dgm:spPr/>
    </dgm:pt>
    <dgm:pt modelId="{805ABDC2-508A-4F19-ACCF-9CDD4D75E79F}" type="pres">
      <dgm:prSet presAssocID="{94FED452-88CC-4F00-BE79-38768E68BA62}" presName="Parent1" presStyleLbl="revTx" presStyleIdx="0" presStyleCnt="1" custLinFactY="61190" custLinFactNeighborX="9349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726CC6D-244D-48DA-9027-B0B403067BDE}" type="presOf" srcId="{94FED452-88CC-4F00-BE79-38768E68BA62}" destId="{805ABDC2-508A-4F19-ACCF-9CDD4D75E79F}" srcOrd="0" destOrd="0" presId="urn:microsoft.com/office/officeart/2009/layout/CircleArrowProcess"/>
    <dgm:cxn modelId="{DCC0765A-BBA8-4A9A-BAFF-012BE0C5CC25}" srcId="{3720C9A6-3659-43F4-8CBE-C5D4FE9CA57A}" destId="{94FED452-88CC-4F00-BE79-38768E68BA62}" srcOrd="0" destOrd="0" parTransId="{6145E4BD-2927-4A4C-AE2D-E654AA3524ED}" sibTransId="{DB0A518D-6FB7-49BA-BB6E-C6B555D691F2}"/>
    <dgm:cxn modelId="{8D33A289-A70D-460E-9B51-4194BDE3A5B8}" type="presOf" srcId="{3720C9A6-3659-43F4-8CBE-C5D4FE9CA57A}" destId="{6FE6D8D4-1A67-4938-BA3D-FD3FFF06768B}" srcOrd="0" destOrd="0" presId="urn:microsoft.com/office/officeart/2009/layout/CircleArrowProcess"/>
    <dgm:cxn modelId="{DA7522CA-8156-47C8-8F83-BAA1F1DFD392}" type="presParOf" srcId="{6FE6D8D4-1A67-4938-BA3D-FD3FFF06768B}" destId="{E087620A-A363-4DFA-B9B7-9A8F1B5A4014}" srcOrd="0" destOrd="0" presId="urn:microsoft.com/office/officeart/2009/layout/CircleArrowProcess"/>
    <dgm:cxn modelId="{4039B1E0-DC61-4E32-9485-A3343DE9BCDC}" type="presParOf" srcId="{E087620A-A363-4DFA-B9B7-9A8F1B5A4014}" destId="{59DE4473-9B73-4D77-AB6A-3314709792B2}" srcOrd="0" destOrd="0" presId="urn:microsoft.com/office/officeart/2009/layout/CircleArrowProcess"/>
    <dgm:cxn modelId="{8838368E-7839-4A73-A821-7D71612D38F7}" type="presParOf" srcId="{6FE6D8D4-1A67-4938-BA3D-FD3FFF06768B}" destId="{805ABDC2-508A-4F19-ACCF-9CDD4D75E79F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C039A9-951A-4692-8186-56B414C9F7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EBE0A8-5DE2-453C-80F7-61548AE453A3}" type="pres">
      <dgm:prSet presAssocID="{D8C039A9-951A-4692-8186-56B414C9F7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</dgm:ptLst>
  <dgm:cxnLst>
    <dgm:cxn modelId="{04466600-1C02-4E43-9538-888BAF1CE34C}" type="presOf" srcId="{D8C039A9-951A-4692-8186-56B414C9F7B5}" destId="{33EBE0A8-5DE2-453C-80F7-61548AE453A3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0C9A6-3659-43F4-8CBE-C5D4FE9CA57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CA"/>
        </a:p>
      </dgm:t>
    </dgm:pt>
    <dgm:pt modelId="{94FED452-88CC-4F00-BE79-38768E68BA62}">
      <dgm:prSet phldrT="[Text]" phldr="1"/>
      <dgm:spPr/>
      <dgm:t>
        <a:bodyPr/>
        <a:lstStyle/>
        <a:p>
          <a:endParaRPr lang="en-CA" dirty="0"/>
        </a:p>
      </dgm:t>
    </dgm:pt>
    <dgm:pt modelId="{6145E4BD-2927-4A4C-AE2D-E654AA3524ED}" type="parTrans" cxnId="{DCC0765A-BBA8-4A9A-BAFF-012BE0C5CC25}">
      <dgm:prSet/>
      <dgm:spPr/>
      <dgm:t>
        <a:bodyPr/>
        <a:lstStyle/>
        <a:p>
          <a:endParaRPr lang="en-CA"/>
        </a:p>
      </dgm:t>
    </dgm:pt>
    <dgm:pt modelId="{DB0A518D-6FB7-49BA-BB6E-C6B555D691F2}" type="sibTrans" cxnId="{DCC0765A-BBA8-4A9A-BAFF-012BE0C5CC25}">
      <dgm:prSet/>
      <dgm:spPr/>
      <dgm:t>
        <a:bodyPr/>
        <a:lstStyle/>
        <a:p>
          <a:endParaRPr lang="en-CA"/>
        </a:p>
      </dgm:t>
    </dgm:pt>
    <dgm:pt modelId="{6FE6D8D4-1A67-4938-BA3D-FD3FFF06768B}" type="pres">
      <dgm:prSet presAssocID="{3720C9A6-3659-43F4-8CBE-C5D4FE9CA5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087620A-A363-4DFA-B9B7-9A8F1B5A4014}" type="pres">
      <dgm:prSet presAssocID="{94FED452-88CC-4F00-BE79-38768E68BA62}" presName="Accent1" presStyleCnt="0"/>
      <dgm:spPr/>
    </dgm:pt>
    <dgm:pt modelId="{59DE4473-9B73-4D77-AB6A-3314709792B2}" type="pres">
      <dgm:prSet presAssocID="{94FED452-88CC-4F00-BE79-38768E68BA62}" presName="Accent" presStyleLbl="node1" presStyleIdx="0" presStyleCnt="1"/>
      <dgm:spPr/>
    </dgm:pt>
    <dgm:pt modelId="{805ABDC2-508A-4F19-ACCF-9CDD4D75E79F}" type="pres">
      <dgm:prSet presAssocID="{94FED452-88CC-4F00-BE79-38768E68BA62}" presName="Parent1" presStyleLbl="revTx" presStyleIdx="0" presStyleCnt="1" custLinFactY="61190" custLinFactNeighborX="9349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0877C53-ECBD-46F6-B10A-7B6103F30566}" type="presOf" srcId="{94FED452-88CC-4F00-BE79-38768E68BA62}" destId="{805ABDC2-508A-4F19-ACCF-9CDD4D75E79F}" srcOrd="0" destOrd="0" presId="urn:microsoft.com/office/officeart/2009/layout/CircleArrowProcess"/>
    <dgm:cxn modelId="{DCC0765A-BBA8-4A9A-BAFF-012BE0C5CC25}" srcId="{3720C9A6-3659-43F4-8CBE-C5D4FE9CA57A}" destId="{94FED452-88CC-4F00-BE79-38768E68BA62}" srcOrd="0" destOrd="0" parTransId="{6145E4BD-2927-4A4C-AE2D-E654AA3524ED}" sibTransId="{DB0A518D-6FB7-49BA-BB6E-C6B555D691F2}"/>
    <dgm:cxn modelId="{7A1DCD8C-6D3F-4297-852A-C4D5A89719FD}" type="presOf" srcId="{3720C9A6-3659-43F4-8CBE-C5D4FE9CA57A}" destId="{6FE6D8D4-1A67-4938-BA3D-FD3FFF06768B}" srcOrd="0" destOrd="0" presId="urn:microsoft.com/office/officeart/2009/layout/CircleArrowProcess"/>
    <dgm:cxn modelId="{414CEEC7-A065-4340-BC45-E15D0BC3878C}" type="presParOf" srcId="{6FE6D8D4-1A67-4938-BA3D-FD3FFF06768B}" destId="{E087620A-A363-4DFA-B9B7-9A8F1B5A4014}" srcOrd="0" destOrd="0" presId="urn:microsoft.com/office/officeart/2009/layout/CircleArrowProcess"/>
    <dgm:cxn modelId="{CD3C9565-4BBE-4878-9B36-558DDFB9C2F2}" type="presParOf" srcId="{E087620A-A363-4DFA-B9B7-9A8F1B5A4014}" destId="{59DE4473-9B73-4D77-AB6A-3314709792B2}" srcOrd="0" destOrd="0" presId="urn:microsoft.com/office/officeart/2009/layout/CircleArrowProcess"/>
    <dgm:cxn modelId="{3D66BA06-1BB7-4DA6-9C18-5AC980482938}" type="presParOf" srcId="{6FE6D8D4-1A67-4938-BA3D-FD3FFF06768B}" destId="{805ABDC2-508A-4F19-ACCF-9CDD4D75E79F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C039A9-951A-4692-8186-56B414C9F7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EBE0A8-5DE2-453C-80F7-61548AE453A3}" type="pres">
      <dgm:prSet presAssocID="{D8C039A9-951A-4692-8186-56B414C9F7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</dgm:ptLst>
  <dgm:cxnLst>
    <dgm:cxn modelId="{C9D21321-5456-4C17-BFBF-F27D21D7F09E}" type="presOf" srcId="{D8C039A9-951A-4692-8186-56B414C9F7B5}" destId="{33EBE0A8-5DE2-453C-80F7-61548AE453A3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0C9A6-3659-43F4-8CBE-C5D4FE9CA57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CA"/>
        </a:p>
      </dgm:t>
    </dgm:pt>
    <dgm:pt modelId="{94FED452-88CC-4F00-BE79-38768E68BA62}">
      <dgm:prSet phldrT="[Text]" phldr="1"/>
      <dgm:spPr/>
      <dgm:t>
        <a:bodyPr/>
        <a:lstStyle/>
        <a:p>
          <a:endParaRPr lang="en-CA" dirty="0"/>
        </a:p>
      </dgm:t>
    </dgm:pt>
    <dgm:pt modelId="{6145E4BD-2927-4A4C-AE2D-E654AA3524ED}" type="parTrans" cxnId="{DCC0765A-BBA8-4A9A-BAFF-012BE0C5CC25}">
      <dgm:prSet/>
      <dgm:spPr/>
      <dgm:t>
        <a:bodyPr/>
        <a:lstStyle/>
        <a:p>
          <a:endParaRPr lang="en-CA"/>
        </a:p>
      </dgm:t>
    </dgm:pt>
    <dgm:pt modelId="{DB0A518D-6FB7-49BA-BB6E-C6B555D691F2}" type="sibTrans" cxnId="{DCC0765A-BBA8-4A9A-BAFF-012BE0C5CC25}">
      <dgm:prSet/>
      <dgm:spPr/>
      <dgm:t>
        <a:bodyPr/>
        <a:lstStyle/>
        <a:p>
          <a:endParaRPr lang="en-CA"/>
        </a:p>
      </dgm:t>
    </dgm:pt>
    <dgm:pt modelId="{6FE6D8D4-1A67-4938-BA3D-FD3FFF06768B}" type="pres">
      <dgm:prSet presAssocID="{3720C9A6-3659-43F4-8CBE-C5D4FE9CA5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087620A-A363-4DFA-B9B7-9A8F1B5A4014}" type="pres">
      <dgm:prSet presAssocID="{94FED452-88CC-4F00-BE79-38768E68BA62}" presName="Accent1" presStyleCnt="0"/>
      <dgm:spPr/>
    </dgm:pt>
    <dgm:pt modelId="{59DE4473-9B73-4D77-AB6A-3314709792B2}" type="pres">
      <dgm:prSet presAssocID="{94FED452-88CC-4F00-BE79-38768E68BA62}" presName="Accent" presStyleLbl="node1" presStyleIdx="0" presStyleCnt="1"/>
      <dgm:spPr/>
    </dgm:pt>
    <dgm:pt modelId="{805ABDC2-508A-4F19-ACCF-9CDD4D75E79F}" type="pres">
      <dgm:prSet presAssocID="{94FED452-88CC-4F00-BE79-38768E68BA62}" presName="Parent1" presStyleLbl="revTx" presStyleIdx="0" presStyleCnt="1" custLinFactY="61190" custLinFactNeighborX="9349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0713DFD-925B-40A3-9CFF-94AF82E8C9D2}" type="presOf" srcId="{94FED452-88CC-4F00-BE79-38768E68BA62}" destId="{805ABDC2-508A-4F19-ACCF-9CDD4D75E79F}" srcOrd="0" destOrd="0" presId="urn:microsoft.com/office/officeart/2009/layout/CircleArrowProcess"/>
    <dgm:cxn modelId="{9036F708-C208-4FEA-A234-E7DBB1044B5E}" type="presOf" srcId="{3720C9A6-3659-43F4-8CBE-C5D4FE9CA57A}" destId="{6FE6D8D4-1A67-4938-BA3D-FD3FFF06768B}" srcOrd="0" destOrd="0" presId="urn:microsoft.com/office/officeart/2009/layout/CircleArrowProcess"/>
    <dgm:cxn modelId="{DCC0765A-BBA8-4A9A-BAFF-012BE0C5CC25}" srcId="{3720C9A6-3659-43F4-8CBE-C5D4FE9CA57A}" destId="{94FED452-88CC-4F00-BE79-38768E68BA62}" srcOrd="0" destOrd="0" parTransId="{6145E4BD-2927-4A4C-AE2D-E654AA3524ED}" sibTransId="{DB0A518D-6FB7-49BA-BB6E-C6B555D691F2}"/>
    <dgm:cxn modelId="{BE83B325-DFEF-46AE-BC3D-0A12EBE7F14B}" type="presParOf" srcId="{6FE6D8D4-1A67-4938-BA3D-FD3FFF06768B}" destId="{E087620A-A363-4DFA-B9B7-9A8F1B5A4014}" srcOrd="0" destOrd="0" presId="urn:microsoft.com/office/officeart/2009/layout/CircleArrowProcess"/>
    <dgm:cxn modelId="{5DC36F83-F8AC-4C92-9195-1BC271F81D5E}" type="presParOf" srcId="{E087620A-A363-4DFA-B9B7-9A8F1B5A4014}" destId="{59DE4473-9B73-4D77-AB6A-3314709792B2}" srcOrd="0" destOrd="0" presId="urn:microsoft.com/office/officeart/2009/layout/CircleArrowProcess"/>
    <dgm:cxn modelId="{AF6097A1-713A-4627-B78B-2DF222482B8F}" type="presParOf" srcId="{6FE6D8D4-1A67-4938-BA3D-FD3FFF06768B}" destId="{805ABDC2-508A-4F19-ACCF-9CDD4D75E79F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AF27D2-20C4-4A22-89AE-B379E6076C1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083DC04-947F-4E3A-AEAD-EC9EA6390F01}">
      <dgm:prSet phldrT="[Text]" custT="1"/>
      <dgm:spPr/>
      <dgm:t>
        <a:bodyPr/>
        <a:lstStyle/>
        <a:p>
          <a:endParaRPr lang="en-CA" sz="8000" dirty="0"/>
        </a:p>
      </dgm:t>
    </dgm:pt>
    <dgm:pt modelId="{1B7F700A-0AE2-402A-8FF3-A020767CD0FA}" type="parTrans" cxnId="{8CCF699F-7E97-4A42-A3CA-4ABC16E3DCEF}">
      <dgm:prSet/>
      <dgm:spPr/>
      <dgm:t>
        <a:bodyPr/>
        <a:lstStyle/>
        <a:p>
          <a:endParaRPr lang="en-CA"/>
        </a:p>
      </dgm:t>
    </dgm:pt>
    <dgm:pt modelId="{EBA598F7-A3AE-4999-B4BA-72CBC205E8D9}" type="sibTrans" cxnId="{8CCF699F-7E97-4A42-A3CA-4ABC16E3DCEF}">
      <dgm:prSet/>
      <dgm:spPr/>
      <dgm:t>
        <a:bodyPr/>
        <a:lstStyle/>
        <a:p>
          <a:endParaRPr lang="en-CA"/>
        </a:p>
      </dgm:t>
    </dgm:pt>
    <dgm:pt modelId="{E28E68F9-3433-41D8-9298-1CB3911FFE4E}">
      <dgm:prSet phldrT="[Text]"/>
      <dgm:spPr/>
      <dgm:t>
        <a:bodyPr/>
        <a:lstStyle/>
        <a:p>
          <a:pPr algn="l"/>
          <a:endParaRPr lang="en-CA" dirty="0"/>
        </a:p>
      </dgm:t>
    </dgm:pt>
    <dgm:pt modelId="{3AA831D2-7FDC-4DE0-A03E-A182C603737B}" type="sibTrans" cxnId="{863B4E0B-D5B6-4D9B-A37A-80D49E8C4FEF}">
      <dgm:prSet/>
      <dgm:spPr/>
      <dgm:t>
        <a:bodyPr/>
        <a:lstStyle/>
        <a:p>
          <a:endParaRPr lang="en-CA"/>
        </a:p>
      </dgm:t>
    </dgm:pt>
    <dgm:pt modelId="{4F2DC5C6-FA0C-493E-9FF7-C004D89B4A77}" type="parTrans" cxnId="{863B4E0B-D5B6-4D9B-A37A-80D49E8C4FEF}">
      <dgm:prSet/>
      <dgm:spPr/>
      <dgm:t>
        <a:bodyPr/>
        <a:lstStyle/>
        <a:p>
          <a:endParaRPr lang="en-CA"/>
        </a:p>
      </dgm:t>
    </dgm:pt>
    <dgm:pt modelId="{C099CF38-C2B2-4E0F-9951-0EE4CF3E834A}" type="pres">
      <dgm:prSet presAssocID="{FCAF27D2-20C4-4A22-89AE-B379E6076C1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C50F2E3-FD1C-4DB6-BFF6-65A06B1D559E}" type="pres">
      <dgm:prSet presAssocID="{E28E68F9-3433-41D8-9298-1CB3911FFE4E}" presName="Accent1" presStyleCnt="0"/>
      <dgm:spPr/>
    </dgm:pt>
    <dgm:pt modelId="{B32F4B83-1AF5-493B-945F-4559DF93F0C2}" type="pres">
      <dgm:prSet presAssocID="{E28E68F9-3433-41D8-9298-1CB3911FFE4E}" presName="Accent" presStyleLbl="node1" presStyleIdx="0" presStyleCnt="2"/>
      <dgm:spPr/>
    </dgm:pt>
    <dgm:pt modelId="{73E5F41B-AE1C-4399-A258-4DC27E51354B}" type="pres">
      <dgm:prSet presAssocID="{E28E68F9-3433-41D8-9298-1CB3911FFE4E}" presName="Parent1" presStyleLbl="revTx" presStyleIdx="0" presStyleCnt="2" custLinFactX="-66983" custLinFactNeighborX="-100000" custLinFactNeighborY="36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C8E4665-193B-4330-9DAC-DF68DF27B986}" type="pres">
      <dgm:prSet presAssocID="{7083DC04-947F-4E3A-AEAD-EC9EA6390F01}" presName="Accent2" presStyleCnt="0"/>
      <dgm:spPr/>
    </dgm:pt>
    <dgm:pt modelId="{E6926F88-E691-4294-8AB6-3511BFA4061E}" type="pres">
      <dgm:prSet presAssocID="{7083DC04-947F-4E3A-AEAD-EC9EA6390F01}" presName="Accent" presStyleLbl="node1" presStyleIdx="1" presStyleCnt="2"/>
      <dgm:spPr/>
    </dgm:pt>
    <dgm:pt modelId="{2683F64E-122B-4975-9BDD-EEDC1D8E14BD}" type="pres">
      <dgm:prSet presAssocID="{7083DC04-947F-4E3A-AEAD-EC9EA6390F01}" presName="Parent2" presStyleLbl="revTx" presStyleIdx="1" presStyleCnt="2" custLinFactX="61212" custLinFactNeighborX="100000" custLinFactNeighborY="8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63B4E0B-D5B6-4D9B-A37A-80D49E8C4FEF}" srcId="{FCAF27D2-20C4-4A22-89AE-B379E6076C12}" destId="{E28E68F9-3433-41D8-9298-1CB3911FFE4E}" srcOrd="0" destOrd="0" parTransId="{4F2DC5C6-FA0C-493E-9FF7-C004D89B4A77}" sibTransId="{3AA831D2-7FDC-4DE0-A03E-A182C603737B}"/>
    <dgm:cxn modelId="{7184C4C6-B254-4729-B46C-3F2894B3F86B}" type="presOf" srcId="{7083DC04-947F-4E3A-AEAD-EC9EA6390F01}" destId="{2683F64E-122B-4975-9BDD-EEDC1D8E14BD}" srcOrd="0" destOrd="0" presId="urn:microsoft.com/office/officeart/2009/layout/CircleArrowProcess"/>
    <dgm:cxn modelId="{A9B7AC43-488C-4630-90AA-CED010BD95F3}" type="presOf" srcId="{FCAF27D2-20C4-4A22-89AE-B379E6076C12}" destId="{C099CF38-C2B2-4E0F-9951-0EE4CF3E834A}" srcOrd="0" destOrd="0" presId="urn:microsoft.com/office/officeart/2009/layout/CircleArrowProcess"/>
    <dgm:cxn modelId="{D2F94CED-0A57-4864-BECA-CC00F682C04D}" type="presOf" srcId="{E28E68F9-3433-41D8-9298-1CB3911FFE4E}" destId="{73E5F41B-AE1C-4399-A258-4DC27E51354B}" srcOrd="0" destOrd="0" presId="urn:microsoft.com/office/officeart/2009/layout/CircleArrowProcess"/>
    <dgm:cxn modelId="{8CCF699F-7E97-4A42-A3CA-4ABC16E3DCEF}" srcId="{FCAF27D2-20C4-4A22-89AE-B379E6076C12}" destId="{7083DC04-947F-4E3A-AEAD-EC9EA6390F01}" srcOrd="1" destOrd="0" parTransId="{1B7F700A-0AE2-402A-8FF3-A020767CD0FA}" sibTransId="{EBA598F7-A3AE-4999-B4BA-72CBC205E8D9}"/>
    <dgm:cxn modelId="{2C75BD7C-3B3A-483E-9736-D6EB7F2F5A30}" type="presParOf" srcId="{C099CF38-C2B2-4E0F-9951-0EE4CF3E834A}" destId="{EC50F2E3-FD1C-4DB6-BFF6-65A06B1D559E}" srcOrd="0" destOrd="0" presId="urn:microsoft.com/office/officeart/2009/layout/CircleArrowProcess"/>
    <dgm:cxn modelId="{4087041E-268D-4118-A7BF-D9C26FC69AB9}" type="presParOf" srcId="{EC50F2E3-FD1C-4DB6-BFF6-65A06B1D559E}" destId="{B32F4B83-1AF5-493B-945F-4559DF93F0C2}" srcOrd="0" destOrd="0" presId="urn:microsoft.com/office/officeart/2009/layout/CircleArrowProcess"/>
    <dgm:cxn modelId="{4F3C1652-F17C-4424-AC60-3DF6B5891BA4}" type="presParOf" srcId="{C099CF38-C2B2-4E0F-9951-0EE4CF3E834A}" destId="{73E5F41B-AE1C-4399-A258-4DC27E51354B}" srcOrd="1" destOrd="0" presId="urn:microsoft.com/office/officeart/2009/layout/CircleArrowProcess"/>
    <dgm:cxn modelId="{86CE7C2F-AA64-455F-8AF2-BE2E260ECEF6}" type="presParOf" srcId="{C099CF38-C2B2-4E0F-9951-0EE4CF3E834A}" destId="{FC8E4665-193B-4330-9DAC-DF68DF27B986}" srcOrd="2" destOrd="0" presId="urn:microsoft.com/office/officeart/2009/layout/CircleArrowProcess"/>
    <dgm:cxn modelId="{F42C126E-F889-40EB-B867-2BF2AA6EC321}" type="presParOf" srcId="{FC8E4665-193B-4330-9DAC-DF68DF27B986}" destId="{E6926F88-E691-4294-8AB6-3511BFA4061E}" srcOrd="0" destOrd="0" presId="urn:microsoft.com/office/officeart/2009/layout/CircleArrowProcess"/>
    <dgm:cxn modelId="{407368AB-28BF-4010-9751-565AAC5952B6}" type="presParOf" srcId="{C099CF38-C2B2-4E0F-9951-0EE4CF3E834A}" destId="{2683F64E-122B-4975-9BDD-EEDC1D8E14BD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F923CB9A-4D82-4F86-9273-C847846E0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49CDABB5-4274-49B7-A8C9-AB1A1E59A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ABB5-4274-49B7-A8C9-AB1A1E59AF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0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07801"/>
            <a:ext cx="7772400" cy="9025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721789"/>
            <a:ext cx="6858000" cy="8125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330"/>
            <a:ext cx="914400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3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6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9100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886825" y="13065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30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886825" y="13065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2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886825" y="13065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8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6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4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2018-03-08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4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91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5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5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0hp0d15-4&amp;feature=youtu.be" TargetMode="External"/><Relationship Id="rId7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image" Target="../media/image7.jpe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7.jpe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23.jpg"/><Relationship Id="rId5" Type="http://schemas.openxmlformats.org/officeDocument/2006/relationships/image" Target="../media/image10.jpg"/><Relationship Id="rId15" Type="http://schemas.openxmlformats.org/officeDocument/2006/relationships/image" Target="../media/image18.jpg"/><Relationship Id="rId10" Type="http://schemas.openxmlformats.org/officeDocument/2006/relationships/image" Target="../media/image22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7.jpe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23.jpg"/><Relationship Id="rId5" Type="http://schemas.openxmlformats.org/officeDocument/2006/relationships/image" Target="../media/image10.jpg"/><Relationship Id="rId15" Type="http://schemas.openxmlformats.org/officeDocument/2006/relationships/image" Target="../media/image18.jpg"/><Relationship Id="rId10" Type="http://schemas.openxmlformats.org/officeDocument/2006/relationships/image" Target="../media/image22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888" y="4725144"/>
            <a:ext cx="886928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b="1" dirty="0" smtClean="0">
                <a:solidFill>
                  <a:srgbClr val="0070C0"/>
                </a:solidFill>
              </a:rPr>
              <a:t>BUILDING THINKING CLASSROOMS</a:t>
            </a:r>
            <a:endParaRPr lang="en-CA" sz="3200" b="1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5877272"/>
            <a:ext cx="8077200" cy="457200"/>
          </a:xfrm>
        </p:spPr>
        <p:txBody>
          <a:bodyPr/>
          <a:lstStyle/>
          <a:p>
            <a:pPr algn="r"/>
            <a:r>
              <a:rPr lang="en-CA" dirty="0" smtClean="0"/>
              <a:t> </a:t>
            </a:r>
            <a:r>
              <a:rPr lang="en-CA" sz="2400" dirty="0" smtClean="0"/>
              <a:t>- Peter Liljedahl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2130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9" y="1633578"/>
            <a:ext cx="7329672" cy="3150473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 bwMode="auto">
          <a:xfrm>
            <a:off x="685800" y="5259288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</a:pPr>
            <a:r>
              <a:rPr lang="en-CA" dirty="0" smtClean="0"/>
              <a:t>ACTION RESEARCH ON STEROIDS (n </a:t>
            </a:r>
            <a:r>
              <a:rPr lang="en-CA" dirty="0"/>
              <a:t>= 400+)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75712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9" y="1633578"/>
            <a:ext cx="7329672" cy="3150473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 bwMode="auto">
          <a:xfrm>
            <a:off x="685800" y="5259288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</a:pPr>
            <a:r>
              <a:rPr lang="en-CA" dirty="0" smtClean="0"/>
              <a:t>ACTION RESEARCH ON STEROIDS (n </a:t>
            </a:r>
            <a:r>
              <a:rPr lang="en-CA" dirty="0"/>
              <a:t>= 400+)</a:t>
            </a:r>
            <a:endParaRPr lang="en-US" kern="0" dirty="0"/>
          </a:p>
        </p:txBody>
      </p:sp>
      <p:sp>
        <p:nvSpPr>
          <p:cNvPr id="2" name="TextBox 1"/>
          <p:cNvSpPr txBox="1"/>
          <p:nvPr/>
        </p:nvSpPr>
        <p:spPr>
          <a:xfrm rot="20164183">
            <a:off x="-63557" y="2350117"/>
            <a:ext cx="9056669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RENEGOTIATING THE </a:t>
            </a:r>
          </a:p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NON-NEGOTIATED NORMS</a:t>
            </a:r>
            <a:endParaRPr lang="en-C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250893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OPPORTUNITIES FOR THINKING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90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924715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OPTIMAL PRACTICES FOR THINKING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377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109778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problems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263">
            <a:off x="492104" y="1142162"/>
            <a:ext cx="5732658" cy="25892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544">
            <a:off x="3611206" y="1722509"/>
            <a:ext cx="4946307" cy="3488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981"/>
          <a:stretch/>
        </p:blipFill>
        <p:spPr>
          <a:xfrm rot="183606">
            <a:off x="1804885" y="2321774"/>
            <a:ext cx="4471206" cy="3753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0560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problems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begin lesson with good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296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306253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624">
            <a:off x="3670911" y="2108413"/>
            <a:ext cx="4140406" cy="33937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5501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0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216182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="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539">
            <a:off x="3780691" y="2638716"/>
            <a:ext cx="4571633" cy="304221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539">
            <a:off x="3780690" y="2638716"/>
            <a:ext cx="4571633" cy="304221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 rot="20632561">
            <a:off x="3811980" y="3480463"/>
            <a:ext cx="4509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 smtClean="0"/>
              <a:t>PROXIMITY QUESTIONS</a:t>
            </a:r>
          </a:p>
          <a:p>
            <a:pPr algn="r"/>
            <a:r>
              <a:rPr lang="en-CA" b="1" dirty="0" smtClean="0"/>
              <a:t>STOP THINKING QUESTIONS</a:t>
            </a:r>
          </a:p>
          <a:p>
            <a:pPr algn="r"/>
            <a:r>
              <a:rPr lang="en-CA" b="1" dirty="0" smtClean="0"/>
              <a:t>KEEP THINKING QUESTIONS</a:t>
            </a:r>
          </a:p>
          <a:p>
            <a:pPr algn="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07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349506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539">
            <a:off x="3780691" y="2638716"/>
            <a:ext cx="4571633" cy="304221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539">
            <a:off x="3780690" y="2638716"/>
            <a:ext cx="4571633" cy="304221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 rot="20632561">
            <a:off x="3811980" y="3480463"/>
            <a:ext cx="4509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 smtClean="0"/>
              <a:t>PROXIMITY QUESTIONS</a:t>
            </a:r>
          </a:p>
          <a:p>
            <a:pPr algn="r"/>
            <a:r>
              <a:rPr lang="en-CA" b="1" dirty="0" smtClean="0"/>
              <a:t>STOP THINKING QUESTIONS</a:t>
            </a:r>
          </a:p>
          <a:p>
            <a:pPr algn="r"/>
            <a:r>
              <a:rPr lang="en-CA" b="1" dirty="0" smtClean="0">
                <a:solidFill>
                  <a:srgbClr val="FF0000"/>
                </a:solidFill>
              </a:rPr>
              <a:t>KEEP THINKING QUESTIONS</a:t>
            </a:r>
          </a:p>
          <a:p>
            <a:pPr algn="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77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2396745"/>
            <a:ext cx="6602973" cy="191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CA" sz="2800" dirty="0" smtClean="0"/>
              <a:t>www.peterliljedahl.com/presentations</a:t>
            </a:r>
          </a:p>
          <a:p>
            <a:pPr>
              <a:spcAft>
                <a:spcPts val="1400"/>
              </a:spcAft>
            </a:pPr>
            <a:r>
              <a:rPr lang="en-CA" sz="2800" dirty="0"/>
              <a:t>l</a:t>
            </a:r>
            <a:r>
              <a:rPr lang="en-CA" sz="2800" dirty="0" smtClean="0"/>
              <a:t>iljedahl@sfu.ca</a:t>
            </a:r>
          </a:p>
          <a:p>
            <a:pPr>
              <a:spcAft>
                <a:spcPts val="1400"/>
              </a:spcAft>
            </a:pPr>
            <a:r>
              <a:rPr lang="en-CA" sz="2800" dirty="0" smtClean="0"/>
              <a:t>@pgliljedahl</a:t>
            </a:r>
            <a:endParaRPr lang="en-CA" sz="2800" dirty="0"/>
          </a:p>
        </p:txBody>
      </p:sp>
      <p:pic>
        <p:nvPicPr>
          <p:cNvPr id="8" name="Picture 7" descr=" See full-sized image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33" y="3767647"/>
            <a:ext cx="731886" cy="5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8" y="3056903"/>
            <a:ext cx="660370" cy="550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" y="2329523"/>
            <a:ext cx="604769" cy="5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2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51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888088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room</a:t>
                      </a:r>
                      <a:r>
                        <a:rPr lang="en-CA" sz="2000" baseline="0" dirty="0" smtClean="0">
                          <a:solidFill>
                            <a:srgbClr val="FF0000"/>
                          </a:solidFill>
                        </a:rPr>
                        <a:t> organization</a:t>
                      </a:r>
                      <a:endParaRPr lang="en-CA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5632">
            <a:off x="325507" y="2255067"/>
            <a:ext cx="8489056" cy="2470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330">
            <a:off x="1006423" y="1302126"/>
            <a:ext cx="4407877" cy="3305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31187"/>
            <a:ext cx="4839705" cy="2008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033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room</a:t>
                      </a:r>
                      <a:r>
                        <a:rPr lang="en-CA" sz="2000" baseline="0" dirty="0" smtClean="0">
                          <a:solidFill>
                            <a:srgbClr val="FF0000"/>
                          </a:solidFill>
                        </a:rPr>
                        <a:t> organization</a:t>
                      </a:r>
                      <a:endParaRPr lang="en-CA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rgbClr val="FF0000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326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en-CA" sz="2000" baseline="0" dirty="0" smtClean="0">
                          <a:solidFill>
                            <a:schemeClr val="tx1"/>
                          </a:solidFill>
                        </a:rPr>
                        <a:t> organization</a:t>
                      </a:r>
                      <a:endParaRPr lang="en-CA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591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651">
            <a:off x="2707682" y="791655"/>
            <a:ext cx="5017599" cy="52323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3065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400551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5" y="2621492"/>
            <a:ext cx="8820543" cy="2256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874">
            <a:off x="807748" y="1135085"/>
            <a:ext cx="7783762" cy="3618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0" y="1556792"/>
            <a:ext cx="7387090" cy="45832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0380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572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280336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14410"/>
          <a:stretch/>
        </p:blipFill>
        <p:spPr>
          <a:xfrm rot="21218379">
            <a:off x="2068968" y="1280154"/>
            <a:ext cx="5657175" cy="4525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2524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201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555780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</a:t>
                      </a:r>
                      <a:r>
                        <a:rPr lang="en-CA" sz="2000" baseline="0" dirty="0" smtClean="0">
                          <a:solidFill>
                            <a:srgbClr val="FF0000"/>
                          </a:solidFill>
                        </a:rPr>
                        <a:t> we give notes</a:t>
                      </a:r>
                      <a:endParaRPr lang="en-CA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494">
            <a:off x="1661277" y="1812493"/>
            <a:ext cx="7053803" cy="36580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15310"/>
          <a:stretch/>
        </p:blipFill>
        <p:spPr>
          <a:xfrm rot="4353716">
            <a:off x="1031677" y="1715810"/>
            <a:ext cx="4391324" cy="3802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2414">
            <a:off x="4198616" y="2135336"/>
            <a:ext cx="4372708" cy="3279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6296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70" y="404664"/>
            <a:ext cx="7414592" cy="61206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600" dirty="0"/>
              <a:t>Liljedahl, P. (2014). </a:t>
            </a:r>
            <a:r>
              <a:rPr lang="en-CA" sz="1600" dirty="0"/>
              <a:t>The affordances of using visibly random groups in a mathematics classroom. In Y. Li, E. Silver, &amp; S. Li (eds.), </a:t>
            </a:r>
            <a:r>
              <a:rPr lang="en-US" sz="1600" i="1" dirty="0"/>
              <a:t>Transforming Mathematics Instruction: Multiple Approaches and Practices.</a:t>
            </a:r>
            <a:r>
              <a:rPr lang="en-US" sz="1600" dirty="0"/>
              <a:t> (pp. 127-144). New York, NY: Springer.</a:t>
            </a:r>
            <a:endParaRPr lang="en-CA" sz="1600" dirty="0"/>
          </a:p>
          <a:p>
            <a:pPr algn="just"/>
            <a:r>
              <a:rPr lang="en-US" sz="1600" dirty="0" smtClean="0"/>
              <a:t>Liljedahl</a:t>
            </a:r>
            <a:r>
              <a:rPr lang="en-US" sz="1600" dirty="0"/>
              <a:t>, P. (2016). Building thinking classrooms: Conditions for problem solving. In P. </a:t>
            </a:r>
            <a:r>
              <a:rPr lang="en-US" sz="1600" dirty="0" err="1"/>
              <a:t>Felmer</a:t>
            </a:r>
            <a:r>
              <a:rPr lang="en-US" sz="1600" dirty="0"/>
              <a:t>, J. Kilpatrick, &amp; E. </a:t>
            </a:r>
            <a:r>
              <a:rPr lang="en-US" sz="1600" dirty="0" err="1"/>
              <a:t>Pekhonen</a:t>
            </a:r>
            <a:r>
              <a:rPr lang="en-US" sz="1600" dirty="0"/>
              <a:t> (eds.), </a:t>
            </a:r>
            <a:r>
              <a:rPr lang="en-US" sz="1600" i="1" dirty="0"/>
              <a:t>Posing and Solving Mathematical Problems: Advances and New Perspectives</a:t>
            </a:r>
            <a:r>
              <a:rPr lang="en-US" sz="1600" dirty="0"/>
              <a:t>. (pp. 361-386). New York, NY: Springer. </a:t>
            </a:r>
            <a:endParaRPr lang="en-CA" sz="1600" dirty="0"/>
          </a:p>
          <a:p>
            <a:pPr algn="just"/>
            <a:r>
              <a:rPr lang="en-AU" sz="1600" dirty="0" smtClean="0"/>
              <a:t>Liljedahl</a:t>
            </a:r>
            <a:r>
              <a:rPr lang="en-AU" sz="1600" dirty="0"/>
              <a:t>, P. (2016). Flow: A Framework for Discussing Teaching. </a:t>
            </a:r>
            <a:r>
              <a:rPr lang="en-AU" sz="1600" i="1" dirty="0"/>
              <a:t>Proceedings of the 40</a:t>
            </a:r>
            <a:r>
              <a:rPr lang="en-AU" sz="1600" i="1" baseline="30000" dirty="0"/>
              <a:t>th</a:t>
            </a:r>
            <a:r>
              <a:rPr lang="en-AU" sz="1600" i="1" dirty="0"/>
              <a:t> Conference of the International Group for the Psychology of Mathematics Education, </a:t>
            </a:r>
            <a:r>
              <a:rPr lang="en-AU" sz="1600" dirty="0"/>
              <a:t>Szeged, Hungary</a:t>
            </a:r>
            <a:r>
              <a:rPr lang="en-AU" sz="1600" dirty="0" smtClean="0"/>
              <a:t>.</a:t>
            </a:r>
          </a:p>
          <a:p>
            <a:pPr algn="just"/>
            <a:r>
              <a:rPr lang="en-US" sz="1600" dirty="0"/>
              <a:t>Liljedahl, P. (2017). </a:t>
            </a:r>
            <a:r>
              <a:rPr lang="en-CA" sz="1600" dirty="0"/>
              <a:t>Building Thinking Classrooms: A Story of Teacher Professional Development. </a:t>
            </a:r>
            <a:r>
              <a:rPr lang="en-CA" sz="1600" i="1" dirty="0"/>
              <a:t>The 1st International Forum on Professional Development for Teachers. </a:t>
            </a:r>
            <a:r>
              <a:rPr lang="en-CA" sz="1600" dirty="0"/>
              <a:t>Seoul, Korea. </a:t>
            </a:r>
          </a:p>
          <a:p>
            <a:pPr algn="just"/>
            <a:r>
              <a:rPr lang="en-US" sz="1600" dirty="0" smtClean="0"/>
              <a:t>Liljedahl</a:t>
            </a:r>
            <a:r>
              <a:rPr lang="en-US" sz="1600" dirty="0"/>
              <a:t>, P. (in press). On the edges of flow: Student problem solving behavior. In S. </a:t>
            </a:r>
            <a:r>
              <a:rPr lang="en-US" sz="1600" dirty="0" err="1"/>
              <a:t>Carreira</a:t>
            </a:r>
            <a:r>
              <a:rPr lang="en-US" sz="1600" dirty="0"/>
              <a:t>, N. Amado, &amp; K. Jones (eds.), </a:t>
            </a:r>
            <a:r>
              <a:rPr lang="en-US" sz="1600" i="1" dirty="0"/>
              <a:t>Broadening the scope of research on mathematical problem solving: A focus on technology, creativity and affect</a:t>
            </a:r>
            <a:r>
              <a:rPr lang="en-US" sz="1600" dirty="0"/>
              <a:t>. New York, NY: Springer. </a:t>
            </a:r>
          </a:p>
          <a:p>
            <a:pPr algn="just"/>
            <a:r>
              <a:rPr lang="en-US" sz="1600" dirty="0"/>
              <a:t>Liljedahl, P. (in press). On the edges of flow: Student engagement in problem solving. </a:t>
            </a:r>
            <a:r>
              <a:rPr lang="en-AU" sz="1600" i="1" dirty="0"/>
              <a:t>Proceedings of the 10</a:t>
            </a:r>
            <a:r>
              <a:rPr lang="en-AU" sz="1600" i="1" baseline="30000" dirty="0"/>
              <a:t>th</a:t>
            </a:r>
            <a:r>
              <a:rPr lang="en-AU" sz="1600" i="1" dirty="0"/>
              <a:t> Congress of the European Society for Research in Mathematics Education</a:t>
            </a:r>
            <a:r>
              <a:rPr lang="en-AU" sz="1600" dirty="0"/>
              <a:t>. </a:t>
            </a:r>
            <a:r>
              <a:rPr lang="en-US" sz="1600" dirty="0"/>
              <a:t>Dublin, Ireland.</a:t>
            </a:r>
          </a:p>
          <a:p>
            <a:pPr hangingPunct="0"/>
            <a:r>
              <a:rPr lang="en-US" sz="1600" dirty="0" smtClean="0"/>
              <a:t>Liljedahl</a:t>
            </a:r>
            <a:r>
              <a:rPr lang="en-US" sz="1600" dirty="0"/>
              <a:t>, P. </a:t>
            </a:r>
            <a:r>
              <a:rPr lang="en-US" sz="1600" dirty="0" smtClean="0"/>
              <a:t>(in press). </a:t>
            </a:r>
            <a:r>
              <a:rPr lang="en-US" sz="1600" dirty="0"/>
              <a:t>Building thinking classrooms. In A. </a:t>
            </a:r>
            <a:r>
              <a:rPr lang="en-US" sz="1600" dirty="0" err="1"/>
              <a:t>Kajander</a:t>
            </a:r>
            <a:r>
              <a:rPr lang="en-US" sz="1600" dirty="0"/>
              <a:t>, J. Holm, &amp; E. </a:t>
            </a:r>
            <a:r>
              <a:rPr lang="en-US" sz="1600" dirty="0" err="1"/>
              <a:t>Chernoff</a:t>
            </a:r>
            <a:r>
              <a:rPr lang="en-US" sz="1600" dirty="0"/>
              <a:t> (eds.) </a:t>
            </a:r>
            <a:r>
              <a:rPr lang="en-US" sz="1600" i="1" dirty="0"/>
              <a:t>Teaching and learning secondary school mathematics: Canadian perspectives in an international context</a:t>
            </a:r>
            <a:r>
              <a:rPr lang="en-US" sz="1600" dirty="0"/>
              <a:t>. New York, NY: Springer. </a:t>
            </a:r>
            <a:endParaRPr lang="en-US" sz="1600" dirty="0" smtClean="0"/>
          </a:p>
          <a:p>
            <a:r>
              <a:rPr lang="en-US" sz="1600" dirty="0"/>
              <a:t>Chris McGregor, MSc, (2018). Reduction of Mathematics Anxiety through use of Non-Permanent Vertical Surfaces and Group Discussion. </a:t>
            </a:r>
          </a:p>
          <a:p>
            <a:r>
              <a:rPr lang="en-US" sz="1600" dirty="0" err="1"/>
              <a:t>Oana</a:t>
            </a:r>
            <a:r>
              <a:rPr lang="en-US" sz="1600" dirty="0"/>
              <a:t> </a:t>
            </a:r>
            <a:r>
              <a:rPr lang="en-US" sz="1600" dirty="0" err="1"/>
              <a:t>Chiru</a:t>
            </a:r>
            <a:r>
              <a:rPr lang="en-US" sz="1600" dirty="0"/>
              <a:t>, MSc (2017). Occasioning Flow in the Mathematics Classroom: Optimal Experiences in Common Places. </a:t>
            </a:r>
          </a:p>
          <a:p>
            <a:r>
              <a:rPr lang="en-US" sz="1600" dirty="0"/>
              <a:t>Mike Pruner, MSc (2016). Observations in a Thinking Classroom. </a:t>
            </a:r>
            <a:endParaRPr lang="en-CA" sz="1200" dirty="0"/>
          </a:p>
          <a:p>
            <a:pPr hangingPunct="0"/>
            <a:endParaRPr lang="en-CA" sz="1600" dirty="0"/>
          </a:p>
          <a:p>
            <a:pPr algn="just"/>
            <a:endParaRPr lang="en-CA" sz="1400" dirty="0"/>
          </a:p>
          <a:p>
            <a:pPr algn="just"/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5680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</a:t>
                      </a:r>
                      <a:r>
                        <a:rPr lang="en-CA" sz="2000" baseline="0" dirty="0" smtClean="0">
                          <a:solidFill>
                            <a:srgbClr val="FF0000"/>
                          </a:solidFill>
                        </a:rPr>
                        <a:t> we give notes</a:t>
                      </a:r>
                      <a:endParaRPr lang="en-CA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338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299744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632">
            <a:off x="694382" y="878664"/>
            <a:ext cx="4956351" cy="3509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197">
            <a:off x="3701965" y="2745871"/>
            <a:ext cx="5015188" cy="3594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6584">
            <a:off x="981837" y="2112525"/>
            <a:ext cx="4381439" cy="3286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4095">
            <a:off x="3694679" y="1834718"/>
            <a:ext cx="4841631" cy="3631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6199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rgbClr val="FF0000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rgbClr val="FF0000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977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937784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hints and extensions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095">
            <a:off x="2851196" y="1739088"/>
            <a:ext cx="5341782" cy="3955125"/>
          </a:xfrm>
          <a:prstGeom prst="rect">
            <a:avLst/>
          </a:prstGeom>
          <a:solidFill>
            <a:srgbClr val="FFFFFF">
              <a:shade val="85000"/>
            </a:srgbClr>
          </a:solidFill>
          <a:ln w="1428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158">
            <a:off x="1231626" y="1276975"/>
            <a:ext cx="5218387" cy="3997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2676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hints and extensions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24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731395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 we level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982">
            <a:off x="1098870" y="1208287"/>
            <a:ext cx="3777906" cy="4091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413">
            <a:off x="3283953" y="2558477"/>
            <a:ext cx="4686300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2622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how we level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633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50848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how we level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95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31907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427645" cy="5399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2472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903743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show where they are and where they are 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92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75" y="495618"/>
            <a:ext cx="7001058" cy="466281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2975" y="5369146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JANE’S CLASS – 15 YEARS AGO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2620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281728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show where they are and where they are 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150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929145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show where they are and where they are going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evaluate what you value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555">
            <a:off x="1541957" y="1525137"/>
            <a:ext cx="5715000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035">
            <a:off x="1841447" y="897725"/>
            <a:ext cx="5523288" cy="4085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073">
            <a:off x="547614" y="1926968"/>
            <a:ext cx="8110954" cy="3720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6255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732880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show where they are and where they are going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evaluate what you value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200">
            <a:off x="641091" y="1243842"/>
            <a:ext cx="7708200" cy="4281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672">
            <a:off x="1120015" y="2354387"/>
            <a:ext cx="6900039" cy="2558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116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150889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chemeClr val="tx1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chemeClr val="tx1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</a:rPr>
                        <a:t>show where they are and where they are going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evaluate what you value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report out based on data (not points)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243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55683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rgbClr val="FF0000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rgbClr val="FF0000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rgbClr val="FF0000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show where they are and where they are going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evaluate what you value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report out based on data (not points)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011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320" y="2839504"/>
            <a:ext cx="449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0070C0"/>
                </a:solidFill>
              </a:rPr>
              <a:t>HIERARCHY OF IMPLEMENTATION</a:t>
            </a:r>
            <a:endParaRPr lang="en-CA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25" y="0"/>
            <a:ext cx="3042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1080456" y="137021"/>
          <a:ext cx="8528363" cy="654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715224" y="525101"/>
          <a:ext cx="8139065" cy="59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2179" y="2570128"/>
            <a:ext cx="243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/>
              <a:t>begin </a:t>
            </a:r>
            <a:r>
              <a:rPr lang="en-CA" sz="1800" dirty="0" smtClean="0"/>
              <a:t>lessons with </a:t>
            </a:r>
            <a:r>
              <a:rPr lang="en-CA" sz="1800" dirty="0"/>
              <a:t>good problems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/>
              <a:t>form visibly random groups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 smtClean="0"/>
              <a:t>use </a:t>
            </a:r>
            <a:r>
              <a:rPr lang="en-CA" sz="1800" dirty="0"/>
              <a:t>vertical non-permanent </a:t>
            </a:r>
            <a:r>
              <a:rPr lang="en-CA" sz="1800" dirty="0" smtClean="0"/>
              <a:t>surfaces</a:t>
            </a:r>
            <a:endParaRPr lang="en-CA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25" y="0"/>
            <a:ext cx="3042458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87662" y="175846"/>
            <a:ext cx="2101361" cy="212773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619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1080456" y="137021"/>
          <a:ext cx="8528363" cy="654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715224" y="525101"/>
          <a:ext cx="8139065" cy="59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24255" y="2348880"/>
            <a:ext cx="2879793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/>
              <a:t>use </a:t>
            </a:r>
            <a:r>
              <a:rPr lang="en-CA" sz="1800" dirty="0" smtClean="0"/>
              <a:t>verbal instructions</a:t>
            </a:r>
            <a:endParaRPr lang="en-CA" sz="18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i="1" dirty="0" err="1"/>
              <a:t>defront</a:t>
            </a:r>
            <a:r>
              <a:rPr lang="en-CA" sz="1800" dirty="0"/>
              <a:t> the classroom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/>
              <a:t>answer only </a:t>
            </a:r>
            <a:r>
              <a:rPr lang="en-CA" sz="1800" i="1" dirty="0"/>
              <a:t>keep thinking </a:t>
            </a:r>
            <a:r>
              <a:rPr lang="en-CA" sz="1800" dirty="0" smtClean="0"/>
              <a:t>questions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/>
              <a:t>u</a:t>
            </a:r>
            <a:r>
              <a:rPr lang="en-CA" sz="1800" dirty="0" smtClean="0"/>
              <a:t>se </a:t>
            </a:r>
            <a:r>
              <a:rPr lang="en-CA" sz="1800" i="1" dirty="0" smtClean="0"/>
              <a:t>meaningful</a:t>
            </a:r>
            <a:r>
              <a:rPr lang="en-CA" sz="1800" dirty="0" smtClean="0"/>
              <a:t> notes</a:t>
            </a:r>
            <a:endParaRPr lang="en-CA" sz="18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 smtClean="0"/>
              <a:t>foster autonomous actions</a:t>
            </a:r>
            <a:endParaRPr lang="en-CA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25" y="0"/>
            <a:ext cx="3042458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84277" y="1635370"/>
            <a:ext cx="2101361" cy="212773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57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1080456" y="137021"/>
          <a:ext cx="8528363" cy="654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715224" y="525101"/>
          <a:ext cx="8139065" cy="59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9752" y="2428101"/>
            <a:ext cx="2401694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 smtClean="0"/>
              <a:t>use </a:t>
            </a:r>
            <a:r>
              <a:rPr lang="en-CA" sz="1800" dirty="0"/>
              <a:t>hints and extensions to manage </a:t>
            </a:r>
            <a:r>
              <a:rPr lang="en-CA" sz="1800" i="1" dirty="0"/>
              <a:t>flow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/>
              <a:t>level to the bottom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1800" dirty="0"/>
              <a:t>a</a:t>
            </a:r>
            <a:r>
              <a:rPr lang="en-CA" sz="1800" dirty="0" smtClean="0"/>
              <a:t>ssign </a:t>
            </a:r>
            <a:r>
              <a:rPr lang="en-CA" sz="1800" i="1" dirty="0" smtClean="0"/>
              <a:t>check your understanding </a:t>
            </a:r>
            <a:r>
              <a:rPr lang="en-CA" sz="1800" dirty="0" smtClean="0"/>
              <a:t>questions</a:t>
            </a:r>
            <a:endParaRPr lang="en-CA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25" y="0"/>
            <a:ext cx="3042458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787662" y="3094892"/>
            <a:ext cx="2101361" cy="212773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845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1080456" y="137021"/>
          <a:ext cx="8528363" cy="654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715224" y="525101"/>
          <a:ext cx="8139065" cy="59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7744" y="2428101"/>
            <a:ext cx="2630294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CA" sz="1800" dirty="0"/>
              <a:t>communicate where </a:t>
            </a:r>
            <a:r>
              <a:rPr lang="en-CA" sz="1800" dirty="0" smtClean="0"/>
              <a:t>students are and </a:t>
            </a:r>
            <a:r>
              <a:rPr lang="en-CA" sz="1800" dirty="0"/>
              <a:t>where they are going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CA" sz="1800" dirty="0"/>
              <a:t>evaluate what you value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CA" sz="1800" dirty="0"/>
              <a:t>report out based on data (not points)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25" y="0"/>
            <a:ext cx="3042458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3070" y="4536831"/>
            <a:ext cx="2101361" cy="212773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03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1"/>
                    </a14:imgEffect>
                    <a14:imgEffect>
                      <a14:saturation sat="195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34" y="-7708"/>
            <a:ext cx="10373680" cy="68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31" y="1994909"/>
            <a:ext cx="8439549" cy="16492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If 6 cats can kill 6 rats in 6 minutes, how many cats are required to kill 100 rats in 50 minutes? </a:t>
            </a:r>
          </a:p>
          <a:p>
            <a:pPr marL="0" indent="0" algn="r">
              <a:buNone/>
            </a:pPr>
            <a:r>
              <a:rPr lang="en-CA" sz="3600" b="1" i="1" dirty="0">
                <a:solidFill>
                  <a:schemeClr val="bg1"/>
                </a:solidFill>
              </a:rPr>
              <a:t>- Lewis Carroll</a:t>
            </a:r>
          </a:p>
        </p:txBody>
      </p:sp>
    </p:spTree>
    <p:extLst>
      <p:ext uri="{BB962C8B-B14F-4D97-AF65-F5344CB8AC3E}">
        <p14:creationId xmlns:p14="http://schemas.microsoft.com/office/powerpoint/2010/main" val="543746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319" y="2839504"/>
            <a:ext cx="5146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CA" sz="3600" b="1" dirty="0" smtClean="0">
                <a:solidFill>
                  <a:srgbClr val="0070C0"/>
                </a:solidFill>
              </a:rPr>
              <a:t>BUILDING THINKING CLASSROOMS</a:t>
            </a:r>
          </a:p>
          <a:p>
            <a:pPr>
              <a:spcBef>
                <a:spcPts val="0"/>
              </a:spcBef>
            </a:pPr>
            <a:r>
              <a:rPr lang="en-CA" sz="3600" b="1" dirty="0" smtClean="0">
                <a:solidFill>
                  <a:srgbClr val="0070C0"/>
                </a:solidFill>
              </a:rPr>
              <a:t>(year 1)</a:t>
            </a:r>
            <a:endParaRPr lang="en-CA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25" y="0"/>
            <a:ext cx="3042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6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9354330"/>
              </p:ext>
            </p:extLst>
          </p:nvPr>
        </p:nvGraphicFramePr>
        <p:xfrm>
          <a:off x="2427706" y="30820"/>
          <a:ext cx="8120958" cy="652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1992" y="3294595"/>
            <a:ext cx="929787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760" dirty="0"/>
          </a:p>
        </p:txBody>
      </p:sp>
      <p:sp>
        <p:nvSpPr>
          <p:cNvPr id="6" name="TextBox 5"/>
          <p:cNvSpPr txBox="1"/>
          <p:nvPr/>
        </p:nvSpPr>
        <p:spPr>
          <a:xfrm>
            <a:off x="5809493" y="1183251"/>
            <a:ext cx="2362907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/>
              <a:t>begin with good problems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/>
              <a:t>use vertical non-permanent surfaces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/>
              <a:t>form visibly random </a:t>
            </a:r>
            <a:r>
              <a:rPr lang="en-CA" sz="900" dirty="0" smtClean="0"/>
              <a:t>groups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 smtClean="0"/>
              <a:t>use verbal instructions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i="1" dirty="0" err="1" smtClean="0"/>
              <a:t>defront</a:t>
            </a:r>
            <a:r>
              <a:rPr lang="en-CA" sz="900" dirty="0" smtClean="0"/>
              <a:t> the classroom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 smtClean="0"/>
              <a:t>answer only keep thinking questions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 smtClean="0"/>
              <a:t>build autonomy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 smtClean="0"/>
              <a:t>level </a:t>
            </a:r>
            <a:r>
              <a:rPr lang="en-CA" sz="900" dirty="0"/>
              <a:t>to the bottom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/>
              <a:t>use hints and extensions to manage </a:t>
            </a:r>
            <a:r>
              <a:rPr lang="en-CA" sz="900" i="1" dirty="0"/>
              <a:t>flow</a:t>
            </a:r>
          </a:p>
          <a:p>
            <a:endParaRPr lang="en-CA" sz="900" dirty="0" smtClean="0"/>
          </a:p>
          <a:p>
            <a:endParaRPr lang="en-CA" sz="900" dirty="0" smtClean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en-CA" sz="900" dirty="0"/>
          </a:p>
          <a:p>
            <a:pPr lvl="0"/>
            <a:endParaRPr lang="en-CA" sz="900" dirty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553417" y="4133959"/>
            <a:ext cx="2250831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 smtClean="0"/>
              <a:t>give </a:t>
            </a:r>
            <a:r>
              <a:rPr lang="en-CA" sz="900" i="1" dirty="0" smtClean="0"/>
              <a:t>check your understanding </a:t>
            </a:r>
            <a:r>
              <a:rPr lang="en-CA" sz="900" dirty="0" smtClean="0"/>
              <a:t>questions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 smtClean="0"/>
              <a:t>use </a:t>
            </a:r>
            <a:r>
              <a:rPr lang="en-CA" sz="900" dirty="0"/>
              <a:t>mindful notes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 smtClean="0"/>
              <a:t>communicate </a:t>
            </a:r>
            <a:r>
              <a:rPr lang="en-CA" sz="900" dirty="0"/>
              <a:t>where a student is and where they are going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/>
              <a:t>evaluate what you value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CA" sz="900" dirty="0"/>
              <a:t>report out based on data (not points)</a:t>
            </a:r>
          </a:p>
          <a:p>
            <a:endParaRPr lang="en-CA" sz="900" dirty="0" smtClean="0"/>
          </a:p>
          <a:p>
            <a:endParaRPr lang="en-CA" sz="900" dirty="0" smtClean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en-CA" sz="900" dirty="0"/>
          </a:p>
          <a:p>
            <a:pPr lvl="0"/>
            <a:endParaRPr lang="en-CA" sz="900" dirty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276872"/>
            <a:ext cx="4843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CA" sz="3600" b="1" dirty="0" smtClean="0">
                <a:solidFill>
                  <a:srgbClr val="0070C0"/>
                </a:solidFill>
              </a:rPr>
              <a:t>BUILDING THINKING CLASSROOMS</a:t>
            </a:r>
          </a:p>
          <a:p>
            <a:pPr>
              <a:spcBef>
                <a:spcPts val="0"/>
              </a:spcBef>
            </a:pPr>
            <a:r>
              <a:rPr lang="en-CA" sz="3600" b="1" dirty="0" smtClean="0">
                <a:solidFill>
                  <a:srgbClr val="0070C0"/>
                </a:solidFill>
              </a:rPr>
              <a:t>(year 2+)</a:t>
            </a:r>
            <a:endParaRPr lang="en-C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4130"/>
            <a:ext cx="7655015" cy="64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athawayhomes.com/image_store/uploads/3/9/4/6/9/ar135346042196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" r="-1"/>
          <a:stretch/>
        </p:blipFill>
        <p:spPr bwMode="auto">
          <a:xfrm>
            <a:off x="237495" y="665961"/>
            <a:ext cx="3139797" cy="23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648120" y="1500258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79697" y="3419098"/>
            <a:ext cx="6804979" cy="2449139"/>
          </a:xfrm>
        </p:spPr>
        <p:txBody>
          <a:bodyPr>
            <a:normAutofit/>
          </a:bodyPr>
          <a:lstStyle/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 smtClean="0"/>
              <a:t>liljedahl@sfu.ca</a:t>
            </a:r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 smtClean="0"/>
              <a:t>www.peterliljedahl.com/presentations</a:t>
            </a:r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 smtClean="0"/>
              <a:t>@</a:t>
            </a:r>
            <a:r>
              <a:rPr lang="en-CA" dirty="0" err="1" smtClean="0"/>
              <a:t>pgliljedahl</a:t>
            </a:r>
            <a:r>
              <a:rPr lang="en-CA" dirty="0"/>
              <a:t> </a:t>
            </a:r>
            <a:r>
              <a:rPr lang="en-CA" dirty="0" smtClean="0"/>
              <a:t>| #</a:t>
            </a:r>
            <a:r>
              <a:rPr lang="en-CA" dirty="0" err="1" smtClean="0"/>
              <a:t>vnps</a:t>
            </a:r>
            <a:r>
              <a:rPr lang="en-CA" dirty="0" smtClean="0"/>
              <a:t> | #</a:t>
            </a:r>
            <a:r>
              <a:rPr lang="en-CA" dirty="0" err="1" smtClean="0"/>
              <a:t>thinkingclassroom</a:t>
            </a:r>
            <a:endParaRPr lang="en-CA" dirty="0" smtClean="0"/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>
                <a:hlinkClick r:id="rId3"/>
              </a:rPr>
              <a:t>Global Math Department </a:t>
            </a:r>
            <a:endParaRPr lang="en-CA" dirty="0"/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endParaRPr lang="en-CA" dirty="0"/>
          </a:p>
          <a:p>
            <a:pPr algn="ctr">
              <a:buNone/>
            </a:pPr>
            <a:endParaRPr lang="en-CA" b="1" dirty="0" smtClean="0">
              <a:solidFill>
                <a:srgbClr val="C00000"/>
              </a:solidFill>
            </a:endParaRPr>
          </a:p>
          <a:p>
            <a:endParaRPr lang="en-CA" dirty="0"/>
          </a:p>
        </p:txBody>
      </p:sp>
      <p:pic>
        <p:nvPicPr>
          <p:cNvPr id="5" name="Picture 4" descr=" See full-sized image 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05" y="4573318"/>
            <a:ext cx="370485" cy="3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26" y="4026990"/>
            <a:ext cx="309641" cy="302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58" y="3489232"/>
            <a:ext cx="410124" cy="34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18" y="4875754"/>
            <a:ext cx="822271" cy="5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1"/>
                    </a14:imgEffect>
                    <a14:imgEffect>
                      <a14:saturation sat="195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34" y="-7708"/>
            <a:ext cx="10373680" cy="68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31" y="1994909"/>
            <a:ext cx="8439549" cy="16492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If 6 cats can kill 6 rats in 6 minutes, how many cats are required to kill 100 rats in 50 minutes? </a:t>
            </a:r>
          </a:p>
          <a:p>
            <a:pPr marL="0" indent="0" algn="r">
              <a:buNone/>
            </a:pPr>
            <a:r>
              <a:rPr lang="en-CA" sz="3600" b="1" i="1" dirty="0">
                <a:solidFill>
                  <a:schemeClr val="bg1"/>
                </a:solidFill>
              </a:rPr>
              <a:t>- Lewis Carroll</a:t>
            </a:r>
          </a:p>
        </p:txBody>
      </p:sp>
      <p:sp>
        <p:nvSpPr>
          <p:cNvPr id="4" name="TextBox 3"/>
          <p:cNvSpPr txBox="1"/>
          <p:nvPr/>
        </p:nvSpPr>
        <p:spPr>
          <a:xfrm rot="19826743">
            <a:off x="-40001" y="1932678"/>
            <a:ext cx="97000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DISASTER!</a:t>
            </a:r>
          </a:p>
        </p:txBody>
      </p:sp>
    </p:spTree>
    <p:extLst>
      <p:ext uri="{BB962C8B-B14F-4D97-AF65-F5344CB8AC3E}">
        <p14:creationId xmlns:p14="http://schemas.microsoft.com/office/powerpoint/2010/main" val="2884242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1713" y="3738441"/>
            <a:ext cx="3935180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CA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Jane was planning her teaching </a:t>
            </a:r>
            <a:r>
              <a:rPr lang="en-CA" sz="3200" dirty="0">
                <a:solidFill>
                  <a:srgbClr val="00B0F0"/>
                </a:solidFill>
                <a:latin typeface="Calibri" panose="020F0502020204030204" pitchFamily="34" charset="0"/>
              </a:rPr>
              <a:t>on the assumption that students either cannot or will not think.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5164" y="1445767"/>
            <a:ext cx="3195874" cy="10772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00B0F0"/>
                </a:solidFill>
              </a:rPr>
              <a:t>Students </a:t>
            </a:r>
            <a:r>
              <a:rPr lang="en-CA" sz="3200" dirty="0" smtClean="0">
                <a:solidFill>
                  <a:srgbClr val="00B0F0"/>
                </a:solidFill>
              </a:rPr>
              <a:t>did no thinking.</a:t>
            </a:r>
            <a:endParaRPr lang="en-CA" sz="32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/>
          <a:stretch/>
        </p:blipFill>
        <p:spPr>
          <a:xfrm>
            <a:off x="597529" y="497939"/>
            <a:ext cx="5076580" cy="29728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35" y="3648547"/>
            <a:ext cx="4387293" cy="27343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8" y="2163024"/>
            <a:ext cx="3196293" cy="2126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7" y="4118631"/>
            <a:ext cx="2942376" cy="2264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8" y="1013194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0" y="3553578"/>
            <a:ext cx="3030922" cy="2134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4" y="1396926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34" y="4516325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94" y="4580487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4" y="2794943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2" y="467407"/>
            <a:ext cx="2399484" cy="1813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70" y="3113573"/>
            <a:ext cx="2790096" cy="1562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" y="3299266"/>
            <a:ext cx="2232078" cy="1292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19" y="5323671"/>
            <a:ext cx="1860065" cy="12369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1" y="306986"/>
            <a:ext cx="2438400" cy="1876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74" y="1013194"/>
            <a:ext cx="2408783" cy="1804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74" y="2576850"/>
            <a:ext cx="2548288" cy="17112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275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1713" y="3738441"/>
            <a:ext cx="3935180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CA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Jane was planning her teaching </a:t>
            </a:r>
            <a:r>
              <a:rPr lang="en-CA" sz="3200" dirty="0">
                <a:solidFill>
                  <a:srgbClr val="00B0F0"/>
                </a:solidFill>
                <a:latin typeface="Calibri" panose="020F0502020204030204" pitchFamily="34" charset="0"/>
              </a:rPr>
              <a:t>on the assumption that students either cannot or will not think.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5164" y="1445767"/>
            <a:ext cx="3195874" cy="10772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00B0F0"/>
                </a:solidFill>
              </a:rPr>
              <a:t>Students </a:t>
            </a:r>
            <a:r>
              <a:rPr lang="en-CA" sz="3200" dirty="0" smtClean="0">
                <a:solidFill>
                  <a:srgbClr val="00B0F0"/>
                </a:solidFill>
              </a:rPr>
              <a:t>were </a:t>
            </a:r>
            <a:r>
              <a:rPr lang="en-CA" sz="3200" dirty="0">
                <a:solidFill>
                  <a:srgbClr val="00B0F0"/>
                </a:solidFill>
              </a:rPr>
              <a:t>not </a:t>
            </a:r>
            <a:r>
              <a:rPr lang="en-CA" sz="3200" dirty="0" smtClean="0">
                <a:solidFill>
                  <a:srgbClr val="00B0F0"/>
                </a:solidFill>
              </a:rPr>
              <a:t>thinking.</a:t>
            </a:r>
            <a:endParaRPr lang="en-CA" sz="32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/>
          <a:stretch/>
        </p:blipFill>
        <p:spPr>
          <a:xfrm>
            <a:off x="597529" y="497939"/>
            <a:ext cx="5076580" cy="29728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35" y="3648547"/>
            <a:ext cx="4387293" cy="27343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8" y="2163024"/>
            <a:ext cx="3196293" cy="2126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7" y="4118631"/>
            <a:ext cx="2942376" cy="2264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8" y="1013194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0" y="3553578"/>
            <a:ext cx="3030922" cy="2134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4" y="1396926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34" y="4516325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74" y="1013194"/>
            <a:ext cx="2408783" cy="1804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74" y="2576850"/>
            <a:ext cx="2548288" cy="17112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94" y="4580487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4" y="2794943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2" y="467407"/>
            <a:ext cx="2399484" cy="1813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70" y="3113573"/>
            <a:ext cx="2790096" cy="1562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" y="3299266"/>
            <a:ext cx="2232078" cy="1292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19" y="5323671"/>
            <a:ext cx="1860065" cy="12369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1" y="306986"/>
            <a:ext cx="2438400" cy="18764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9679674">
            <a:off x="-429224" y="2591053"/>
            <a:ext cx="1060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FF5050"/>
                </a:solidFill>
              </a:rPr>
              <a:t>INSTITUTIONAL NORMS</a:t>
            </a:r>
            <a:endParaRPr lang="en-CA" sz="60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31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1713" y="3738441"/>
            <a:ext cx="3935180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CA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Jane was planning her teaching </a:t>
            </a:r>
            <a:r>
              <a:rPr lang="en-CA" sz="3200" dirty="0">
                <a:solidFill>
                  <a:srgbClr val="00B0F0"/>
                </a:solidFill>
                <a:latin typeface="Calibri" panose="020F0502020204030204" pitchFamily="34" charset="0"/>
              </a:rPr>
              <a:t>on the assumption that students either cannot or will not think.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5164" y="1445767"/>
            <a:ext cx="3195874" cy="10772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00B0F0"/>
                </a:solidFill>
              </a:rPr>
              <a:t>Students </a:t>
            </a:r>
            <a:r>
              <a:rPr lang="en-CA" sz="3200" dirty="0" smtClean="0">
                <a:solidFill>
                  <a:srgbClr val="00B0F0"/>
                </a:solidFill>
              </a:rPr>
              <a:t>were </a:t>
            </a:r>
            <a:r>
              <a:rPr lang="en-CA" sz="3200" dirty="0">
                <a:solidFill>
                  <a:srgbClr val="00B0F0"/>
                </a:solidFill>
              </a:rPr>
              <a:t>not </a:t>
            </a:r>
            <a:r>
              <a:rPr lang="en-CA" sz="3200" dirty="0" smtClean="0">
                <a:solidFill>
                  <a:srgbClr val="00B0F0"/>
                </a:solidFill>
              </a:rPr>
              <a:t>thinking.</a:t>
            </a:r>
            <a:endParaRPr lang="en-CA" sz="32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/>
          <a:stretch/>
        </p:blipFill>
        <p:spPr>
          <a:xfrm>
            <a:off x="597529" y="497939"/>
            <a:ext cx="5076580" cy="29728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35" y="3648547"/>
            <a:ext cx="4387293" cy="27343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8" y="2163024"/>
            <a:ext cx="3196293" cy="2126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7" y="4118631"/>
            <a:ext cx="2942376" cy="2264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8" y="1013194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0" y="3553578"/>
            <a:ext cx="3030922" cy="2134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4" y="1396926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34" y="4516325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74" y="1013194"/>
            <a:ext cx="2408783" cy="1804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74" y="2576850"/>
            <a:ext cx="2548288" cy="17112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94" y="4580487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4" y="2794943"/>
            <a:ext cx="2557589" cy="1701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2" y="467407"/>
            <a:ext cx="2399484" cy="1813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70" y="3113573"/>
            <a:ext cx="2790096" cy="1562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" y="3299266"/>
            <a:ext cx="2232078" cy="1292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19" y="5323671"/>
            <a:ext cx="1860065" cy="12369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1" y="306986"/>
            <a:ext cx="2438400" cy="18764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9679674">
            <a:off x="-429224" y="2591053"/>
            <a:ext cx="1060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srgbClr val="FF5050"/>
                </a:solidFill>
              </a:rPr>
              <a:t>NON-NEGOTIATED NORMS</a:t>
            </a:r>
            <a:endParaRPr lang="en-CA" sz="60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41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7933</TotalTime>
  <Words>3611</Words>
  <Application>Microsoft Office PowerPoint</Application>
  <PresentationFormat>On-screen Show (4:3)</PresentationFormat>
  <Paragraphs>1299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MS PGothic</vt:lpstr>
      <vt:lpstr>MS PGothic</vt:lpstr>
      <vt:lpstr>Arial</vt:lpstr>
      <vt:lpstr>Calibri</vt:lpstr>
      <vt:lpstr>Calibri Light</vt:lpstr>
      <vt:lpstr>Helvetica</vt:lpstr>
      <vt:lpstr>Times New Roman</vt:lpstr>
      <vt:lpstr>Office Theme</vt:lpstr>
      <vt:lpstr>BUILDING THINKING CLASSROOMS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Peter Liljedahl</cp:lastModifiedBy>
  <cp:revision>486</cp:revision>
  <cp:lastPrinted>2015-07-04T15:09:55Z</cp:lastPrinted>
  <dcterms:created xsi:type="dcterms:W3CDTF">2007-05-10T23:03:35Z</dcterms:created>
  <dcterms:modified xsi:type="dcterms:W3CDTF">2018-03-08T15:21:47Z</dcterms:modified>
</cp:coreProperties>
</file>