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581" r:id="rId18"/>
    <p:sldId id="5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80DB-3235-4BC9-A038-2A5939547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16BA9-77BF-467D-BDA4-9FEFEB31C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2EC2E-2E36-420F-98C8-BF88377B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5BC9E-2A86-4431-B86F-2AC3F506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C71B6-4C69-4D4B-8EB6-0AEAE096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570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928D-B7F4-4DDA-9141-E0831798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7C03D-97EA-4AF7-AA8F-F14E783FD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DA0BC-B022-432F-AA16-C6B421EC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A6F08-7EAE-4397-8981-ACA1199D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7BF5-F997-4AA9-B972-D0957A4C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387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E276C1-4B35-4D14-B32F-00C5F62E1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4C6E4-780B-4026-805F-EE5A0C358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56E5F-CEE7-42B8-8F1F-ABDBA382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CC89A-DBAE-42F3-AF49-74DEBD82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4FA8E-1562-47DC-8494-3BF352BED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38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5930-B9ED-469F-9A21-46DCFAB1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11A35-87F9-4389-8A9A-E7A329C97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F6332-0B88-4A12-BC8D-BF1618E5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7BEA-1E1A-407B-88A5-2D565B00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F2023-83C5-410B-B472-BC50663C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39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5739-554F-42BE-9B42-7A497E3E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E04D5-6C09-4D56-BC2A-C6FC95629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2BCF7-CF66-4984-9B03-9A848B06B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91736-F770-41C5-B7A7-8CF4D28E5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1CD40-D041-46AD-A17C-DF732F95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97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1D6E-C686-4337-B04A-AA07C9A7F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DA78-5DD5-4AD5-BD31-E0BF0BE1F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B87B7-24F3-4CBA-93E7-859796CA7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5AC47-424E-4A2E-A4B3-21BDE25C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DEBF1-03A6-43D8-9144-0EADA0AE2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E7C0C-ADCC-48E2-8378-0F3CACDA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92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B88B1-49DC-4D73-8E7F-804C58C7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EFE28-3A98-4D49-A884-C1CE057C9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5F542-6534-4709-B314-2D2B3A3B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0D78E-0450-428C-88F6-165AD14A5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B74F9-E18F-4A22-B761-1CA10D7C2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93731A-8845-4274-8ED3-42F2CEBC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11E44-ACCE-457C-AC16-CA9381C60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501A9-B630-42EA-A267-2B062906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31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30765-BDC5-4E37-B3A8-DB231BDDA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FD12AB-16DE-4154-A957-4D69FF73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216D3-1580-46A9-8106-8C16ED1D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89E94-A9F1-462C-BA75-404E8DF6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25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F950E-7D3A-4045-BA61-59B4C3BC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A1644-B9BF-4119-B52F-496C2E3F8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45D52-9351-42EC-9900-44D61E6F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81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F35A-E6B7-4603-BE2E-19B4F74A8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AEF2-C668-4BFC-8196-F8CB89470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66324-8FEF-400C-9109-7A7224B8E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2AC8E-E89F-4F37-BD32-484F38B4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7000D-2A72-453D-AAA5-314DFAF2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A80EC-7783-46D6-A97F-76AFBD3B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00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49A3-43A9-47BF-86A4-7250C49E2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37639-19C6-4143-8A02-31AE6912C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EF78E-EC12-4469-BAE2-D3D492A2B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34D96-7FE8-4ED3-9BB3-39BAB26B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04482-837C-4BC6-951F-E9A3630E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654B5-8157-4669-8A85-CB389C3A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2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4AAC8-50B3-4104-B465-CAC7E926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8978E-75CD-43E3-9CFC-E516AB020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ABA12-9760-4BCE-B447-20E36BE8F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4BCC6-E7A5-4D09-9F69-1E43AF0B6103}" type="datetimeFigureOut">
              <a:rPr lang="en-CA" smtClean="0"/>
              <a:t>2019-02-06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693F3-B6BD-4C10-9F78-523F06107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E4758-0C1B-489C-90C7-43CBD3811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D8BA7-6930-4053-BEC0-CDCD4F12C4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38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717B-DEAC-4D8E-AF5D-80CF83FC3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4329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Beliefs about Becoming Researchers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557616-6BBC-4DB9-B262-9C754A48E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en-US" dirty="0"/>
              <a:t>Peter Liljedahl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1CC3AF-E236-4BC0-8643-8DC3AD764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094" y="189339"/>
            <a:ext cx="3609019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709E-31DB-4A57-9A25-A1081E9C2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you know now about doing research that you didn't know when you started the program?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7EC8-9C57-41C1-9514-C747FFAEC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I am more cognizant of the role of theory as an analytical tool to the process of doing a research than I was previously. </a:t>
            </a:r>
            <a:r>
              <a:rPr lang="en-US" dirty="0"/>
              <a:t>(Stephanie, PhD)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How to put together a framework that could work to analyze the data that was collected. </a:t>
            </a:r>
            <a:r>
              <a:rPr lang="en-US" dirty="0"/>
              <a:t>(Marnie, PhD)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783492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6011-E6D7-440A-AAC3-7BB34F17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has helped you the most in doing research?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3573-276B-4E55-B07A-80391247E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… talking to people who had done research. </a:t>
            </a:r>
            <a:r>
              <a:rPr lang="en-US" dirty="0"/>
              <a:t>(Nicole, MSc)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i="1" dirty="0"/>
              <a:t>Talking to some people about what I was doing, and listening to what they thought it was interesting about my research was supportive (kept me going) and helpful (helped me develop ideas and to reflect on what I was doing). </a:t>
            </a:r>
            <a:r>
              <a:rPr lang="en-US" dirty="0"/>
              <a:t>(Marnie, PhD)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i="1" dirty="0"/>
              <a:t>The community we built. </a:t>
            </a:r>
            <a:r>
              <a:rPr lang="en-US" dirty="0"/>
              <a:t>(Mandy, PhD)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652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6011-E6D7-440A-AAC3-7BB34F17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has helped you the most in doing research?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3573-276B-4E55-B07A-80391247E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… talking to </a:t>
            </a:r>
            <a:r>
              <a:rPr lang="en-US" i="1" dirty="0">
                <a:solidFill>
                  <a:srgbClr val="FF0000"/>
                </a:solidFill>
              </a:rPr>
              <a:t>people</a:t>
            </a:r>
            <a:r>
              <a:rPr lang="en-US" i="1" dirty="0"/>
              <a:t> who had done research. </a:t>
            </a:r>
            <a:r>
              <a:rPr lang="en-US" dirty="0"/>
              <a:t>(Nicole, MSc)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i="1" dirty="0"/>
              <a:t>Talking to </a:t>
            </a:r>
            <a:r>
              <a:rPr lang="en-US" i="1" dirty="0">
                <a:solidFill>
                  <a:srgbClr val="FF0000"/>
                </a:solidFill>
              </a:rPr>
              <a:t>some people </a:t>
            </a:r>
            <a:r>
              <a:rPr lang="en-US" i="1" dirty="0"/>
              <a:t>about what I was doing, and listening to what </a:t>
            </a:r>
            <a:r>
              <a:rPr lang="en-US" i="1" dirty="0">
                <a:solidFill>
                  <a:srgbClr val="FF0000"/>
                </a:solidFill>
              </a:rPr>
              <a:t>they</a:t>
            </a:r>
            <a:r>
              <a:rPr lang="en-US" i="1" dirty="0"/>
              <a:t> thought it was interesting about my research was supportive (kept me going) and helpful (helped me develop ideas and to reflect on what I was doing). </a:t>
            </a:r>
            <a:r>
              <a:rPr lang="en-US" dirty="0"/>
              <a:t>(Marnie, PhD)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i="1" dirty="0"/>
              <a:t>The </a:t>
            </a:r>
            <a:r>
              <a:rPr lang="en-US" i="1" dirty="0">
                <a:solidFill>
                  <a:srgbClr val="FF0000"/>
                </a:solidFill>
              </a:rPr>
              <a:t>community</a:t>
            </a:r>
            <a:r>
              <a:rPr lang="en-US" i="1" dirty="0"/>
              <a:t> we built. </a:t>
            </a:r>
            <a:r>
              <a:rPr lang="en-US" dirty="0"/>
              <a:t>(Mandy, PhD)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812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6011-E6D7-440A-AAC3-7BB34F17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has helped you the most in doing research?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080E8-CB5C-4911-9AA5-66B0D910D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03472"/>
            <a:ext cx="5157787" cy="8239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CA" sz="6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3573-276B-4E55-B07A-80391247E2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r>
              <a:rPr lang="en-US" dirty="0"/>
              <a:t>community of graduate students</a:t>
            </a:r>
          </a:p>
          <a:p>
            <a:r>
              <a:rPr lang="en-US" dirty="0"/>
              <a:t>graduate students who were further along in their research</a:t>
            </a:r>
          </a:p>
          <a:p>
            <a:r>
              <a:rPr lang="en-US" dirty="0"/>
              <a:t>graduate students they met at conferences</a:t>
            </a:r>
          </a:p>
          <a:p>
            <a:r>
              <a:rPr lang="en-US" dirty="0"/>
              <a:t>friends</a:t>
            </a:r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A7258-9822-4916-B31C-5A2F307D7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74226" y="2505075"/>
            <a:ext cx="4010370" cy="3684588"/>
          </a:xfrm>
        </p:spPr>
        <p:txBody>
          <a:bodyPr/>
          <a:lstStyle/>
          <a:p>
            <a:endParaRPr lang="en-US" dirty="0"/>
          </a:p>
          <a:p>
            <a:r>
              <a:rPr lang="en-CA" dirty="0"/>
              <a:t>supervisors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46D0909-DF00-4C80-9219-714084D70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093119"/>
            <a:ext cx="5183188" cy="8239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CA" sz="5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CA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1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070A22-0565-42A4-AB82-BA310F2E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has helped you the most in writing up your research?</a:t>
            </a:r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6CBA54-3F7F-4EA7-A758-57A31C552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Reading other people's research and trying to reverse engineer how it was written. </a:t>
            </a:r>
            <a:r>
              <a:rPr lang="en-US" dirty="0"/>
              <a:t>(Nicole, MSc)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Having feedback and suggestions for organization and another perspective on my results. </a:t>
            </a:r>
            <a:r>
              <a:rPr lang="en-US" dirty="0"/>
              <a:t>(Donna, PhD)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825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070A22-0565-42A4-AB82-BA310F2E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i="1" dirty="0">
                <a:solidFill>
                  <a:srgbClr val="C00000"/>
                </a:solidFill>
              </a:rPr>
              <a:t>would have </a:t>
            </a:r>
            <a:r>
              <a:rPr lang="en-US" dirty="0"/>
              <a:t>helped you the most in writing up your research?</a:t>
            </a:r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6CBA54-3F7F-4EA7-A758-57A31C552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i="1" dirty="0"/>
              <a:t>A short YouTube tutorial about formatting and citations would have saved some time. </a:t>
            </a:r>
            <a:r>
              <a:rPr lang="en-CA" dirty="0"/>
              <a:t>(Mathew, MSc)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Choice of methodologies suitable for education research (pros/cons etc.). Ratio of theory/methodology/practice chapters in thesis.</a:t>
            </a:r>
            <a:r>
              <a:rPr lang="en-CA" dirty="0"/>
              <a:t> (Veronica, PhD)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A general expectation of length and/or structure of a thesis would also be helpful. </a:t>
            </a:r>
            <a:r>
              <a:rPr lang="en-CA" dirty="0"/>
              <a:t>(Barb, MSc)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It would have helped me to read a book on the exact steps of conducting/writing research earlier on. </a:t>
            </a:r>
            <a:r>
              <a:rPr lang="en-CA" dirty="0"/>
              <a:t>(Nicole, MSc)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6327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984F9-E67E-46A1-8F1E-FD615D9D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6D6B0-011B-440B-9A2A-58AB6BABB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DEPENDENT </a:t>
            </a:r>
            <a:r>
              <a:rPr lang="en-US" sz="4000" dirty="0">
                <a:sym typeface="Wingdings" panose="05000000000000000000" pitchFamily="2" charset="2"/>
              </a:rPr>
              <a:t> INDEPENDENT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E2022C-493C-4C5D-8A2F-0A9895145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435286"/>
              </p:ext>
            </p:extLst>
          </p:nvPr>
        </p:nvGraphicFramePr>
        <p:xfrm>
          <a:off x="1649896" y="2846640"/>
          <a:ext cx="8845825" cy="216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4069">
                  <a:extLst>
                    <a:ext uri="{9D8B030D-6E8A-4147-A177-3AD203B41FA5}">
                      <a16:colId xmlns:a16="http://schemas.microsoft.com/office/drawing/2014/main" val="2231912730"/>
                    </a:ext>
                  </a:extLst>
                </a:gridCol>
                <a:gridCol w="4611756">
                  <a:extLst>
                    <a:ext uri="{9D8B030D-6E8A-4147-A177-3AD203B41FA5}">
                      <a16:colId xmlns:a16="http://schemas.microsoft.com/office/drawing/2014/main" val="3173151915"/>
                    </a:ext>
                  </a:extLst>
                </a:gridCol>
              </a:tblGrid>
              <a:tr h="540671">
                <a:tc>
                  <a:txBody>
                    <a:bodyPr/>
                    <a:lstStyle/>
                    <a:p>
                      <a:r>
                        <a:rPr lang="en-US" sz="2400" dirty="0"/>
                        <a:t>HELPED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DIDN’T HELP (AS MUCH)</a:t>
                      </a:r>
                      <a:endParaRPr lang="en-CA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1681393"/>
                  </a:ext>
                </a:extLst>
              </a:tr>
              <a:tr h="540671">
                <a:tc>
                  <a:txBody>
                    <a:bodyPr/>
                    <a:lstStyle/>
                    <a:p>
                      <a:r>
                        <a:rPr lang="en-US" sz="2400" dirty="0"/>
                        <a:t>thesis based masters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course based masters</a:t>
                      </a:r>
                      <a:endParaRPr lang="en-CA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5564022"/>
                  </a:ext>
                </a:extLst>
              </a:tr>
              <a:tr h="540671">
                <a:tc>
                  <a:txBody>
                    <a:bodyPr/>
                    <a:lstStyle/>
                    <a:p>
                      <a:r>
                        <a:rPr lang="en-US" sz="2400" dirty="0"/>
                        <a:t>community of peers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mentoring by supervisors</a:t>
                      </a:r>
                      <a:endParaRPr lang="en-CA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0348744"/>
                  </a:ext>
                </a:extLst>
              </a:tr>
              <a:tr h="540671">
                <a:tc>
                  <a:txBody>
                    <a:bodyPr/>
                    <a:lstStyle/>
                    <a:p>
                      <a:r>
                        <a:rPr lang="en-US" sz="2400" dirty="0"/>
                        <a:t>writing up their own research</a:t>
                      </a:r>
                      <a:endParaRPr lang="en-CA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participation in research projects</a:t>
                      </a:r>
                      <a:endParaRPr lang="en-CA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7472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25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4573D-64D5-49B7-A1B4-958778700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DISCUSSIONS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679E5-2902-4363-8270-AB2F2627E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make sense of the divide between doing and writing research? [early researchers]</a:t>
            </a:r>
          </a:p>
          <a:p>
            <a:r>
              <a:rPr lang="en-US" dirty="0"/>
              <a:t>How do we make sense of the role of community of peers vs. mentorship and supervision? [early researchers]</a:t>
            </a:r>
          </a:p>
          <a:p>
            <a:r>
              <a:rPr lang="en-US" dirty="0"/>
              <a:t>How do we facilitate this? [supervisors/mentors]</a:t>
            </a:r>
          </a:p>
          <a:p>
            <a:r>
              <a:rPr lang="en-US" dirty="0"/>
              <a:t>How do we make sense of the positioning of theory in this process? [supervisors/mentors]</a:t>
            </a:r>
          </a:p>
          <a:p>
            <a:r>
              <a:rPr lang="en-US" dirty="0"/>
              <a:t>How do we intervene? Should we intervene? Or is this just part of the process? [supervisors</a:t>
            </a:r>
            <a:r>
              <a:rPr lang="en-US"/>
              <a:t>/mentors]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670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pathawayhomes.com/image_store/uploads/3/9/4/6/9/ar13534604219649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13" r="-1"/>
          <a:stretch/>
        </p:blipFill>
        <p:spPr bwMode="auto">
          <a:xfrm>
            <a:off x="1761496" y="665962"/>
            <a:ext cx="3139797" cy="236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75880" y="1500259"/>
            <a:ext cx="10515600" cy="1325563"/>
          </a:xfrm>
        </p:spPr>
        <p:txBody>
          <a:bodyPr/>
          <a:lstStyle/>
          <a:p>
            <a:pPr algn="ctr"/>
            <a:r>
              <a:rPr lang="en-CA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03698" y="3419100"/>
            <a:ext cx="6804979" cy="1192658"/>
          </a:xfrm>
        </p:spPr>
        <p:txBody>
          <a:bodyPr>
            <a:normAutofit/>
          </a:bodyPr>
          <a:lstStyle/>
          <a:p>
            <a:pPr marL="12065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CA" dirty="0"/>
              <a:t>liljedahl@sfu.ca</a:t>
            </a:r>
          </a:p>
          <a:p>
            <a:pPr marL="120650" indent="0">
              <a:spcBef>
                <a:spcPts val="450"/>
              </a:spcBef>
              <a:spcAft>
                <a:spcPts val="450"/>
              </a:spcAft>
              <a:buNone/>
            </a:pPr>
            <a:r>
              <a:rPr lang="en-CA" dirty="0"/>
              <a:t>www.peterliljedahl.com/presentations</a:t>
            </a:r>
          </a:p>
          <a:p>
            <a:pPr marL="120650" indent="0">
              <a:spcBef>
                <a:spcPts val="450"/>
              </a:spcBef>
              <a:spcAft>
                <a:spcPts val="450"/>
              </a:spcAft>
              <a:buNone/>
            </a:pPr>
            <a:endParaRPr lang="en-CA" dirty="0"/>
          </a:p>
          <a:p>
            <a:pPr algn="ctr">
              <a:buNone/>
            </a:pPr>
            <a:endParaRPr lang="en-CA" b="1" dirty="0">
              <a:solidFill>
                <a:srgbClr val="C00000"/>
              </a:solidFill>
            </a:endParaRPr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427" y="4026990"/>
            <a:ext cx="309641" cy="302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758" y="3489233"/>
            <a:ext cx="410124" cy="34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71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E241-4780-4CFC-AAAD-B87159A85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</a:t>
            </a:r>
            <a:r>
              <a:rPr lang="en-US" dirty="0">
                <a:sym typeface="Wingdings" panose="05000000000000000000" pitchFamily="2" charset="2"/>
              </a:rPr>
              <a:t> INDEPENDENT (</a:t>
            </a:r>
            <a:r>
              <a:rPr lang="en-US" dirty="0" err="1">
                <a:sym typeface="Wingdings" panose="05000000000000000000" pitchFamily="2" charset="2"/>
              </a:rPr>
              <a:t>Lovitts</a:t>
            </a:r>
            <a:r>
              <a:rPr lang="en-US" dirty="0">
                <a:sym typeface="Wingdings" panose="05000000000000000000" pitchFamily="2" charset="2"/>
              </a:rPr>
              <a:t>, 2005)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89F91-30F3-4CFA-AB88-63207A8C8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self-efficacy (</a:t>
            </a:r>
            <a:r>
              <a:rPr lang="en-US" dirty="0" err="1"/>
              <a:t>Albold</a:t>
            </a:r>
            <a:r>
              <a:rPr lang="en-US" dirty="0"/>
              <a:t>, 2011)</a:t>
            </a:r>
          </a:p>
          <a:p>
            <a:r>
              <a:rPr lang="en-US" dirty="0"/>
              <a:t>socialization process (Gardner, 2008)</a:t>
            </a:r>
          </a:p>
          <a:p>
            <a:r>
              <a:rPr lang="en-US" dirty="0"/>
              <a:t>research community (Schoenfeld, 1999)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are beliefs of graduate students implicated in the transition from dependent to independent researchers?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691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F7552B-49A6-4B11-8E25-6BBE64E98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29099"/>
              </p:ext>
            </p:extLst>
          </p:nvPr>
        </p:nvGraphicFramePr>
        <p:xfrm>
          <a:off x="695740" y="715617"/>
          <a:ext cx="10433604" cy="5575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099603615"/>
                    </a:ext>
                  </a:extLst>
                </a:gridCol>
                <a:gridCol w="1503291">
                  <a:extLst>
                    <a:ext uri="{9D8B030D-6E8A-4147-A177-3AD203B41FA5}">
                      <a16:colId xmlns:a16="http://schemas.microsoft.com/office/drawing/2014/main" val="2730573185"/>
                    </a:ext>
                  </a:extLst>
                </a:gridCol>
                <a:gridCol w="1008772">
                  <a:extLst>
                    <a:ext uri="{9D8B030D-6E8A-4147-A177-3AD203B41FA5}">
                      <a16:colId xmlns:a16="http://schemas.microsoft.com/office/drawing/2014/main" val="765631916"/>
                    </a:ext>
                  </a:extLst>
                </a:gridCol>
                <a:gridCol w="1008772">
                  <a:extLst>
                    <a:ext uri="{9D8B030D-6E8A-4147-A177-3AD203B41FA5}">
                      <a16:colId xmlns:a16="http://schemas.microsoft.com/office/drawing/2014/main" val="1403905021"/>
                    </a:ext>
                  </a:extLst>
                </a:gridCol>
                <a:gridCol w="1008772">
                  <a:extLst>
                    <a:ext uri="{9D8B030D-6E8A-4147-A177-3AD203B41FA5}">
                      <a16:colId xmlns:a16="http://schemas.microsoft.com/office/drawing/2014/main" val="876807840"/>
                    </a:ext>
                  </a:extLst>
                </a:gridCol>
                <a:gridCol w="1008772">
                  <a:extLst>
                    <a:ext uri="{9D8B030D-6E8A-4147-A177-3AD203B41FA5}">
                      <a16:colId xmlns:a16="http://schemas.microsoft.com/office/drawing/2014/main" val="1351993615"/>
                    </a:ext>
                  </a:extLst>
                </a:gridCol>
                <a:gridCol w="1008772">
                  <a:extLst>
                    <a:ext uri="{9D8B030D-6E8A-4147-A177-3AD203B41FA5}">
                      <a16:colId xmlns:a16="http://schemas.microsoft.com/office/drawing/2014/main" val="3872285087"/>
                    </a:ext>
                  </a:extLst>
                </a:gridCol>
                <a:gridCol w="1008772">
                  <a:extLst>
                    <a:ext uri="{9D8B030D-6E8A-4147-A177-3AD203B41FA5}">
                      <a16:colId xmlns:a16="http://schemas.microsoft.com/office/drawing/2014/main" val="2253040717"/>
                    </a:ext>
                  </a:extLst>
                </a:gridCol>
                <a:gridCol w="1008772">
                  <a:extLst>
                    <a:ext uri="{9D8B030D-6E8A-4147-A177-3AD203B41FA5}">
                      <a16:colId xmlns:a16="http://schemas.microsoft.com/office/drawing/2014/main" val="2880201539"/>
                    </a:ext>
                  </a:extLst>
                </a:gridCol>
                <a:gridCol w="954509">
                  <a:extLst>
                    <a:ext uri="{9D8B030D-6E8A-4147-A177-3AD203B41FA5}">
                      <a16:colId xmlns:a16="http://schemas.microsoft.com/office/drawing/2014/main" val="3817055155"/>
                    </a:ext>
                  </a:extLst>
                </a:gridCol>
              </a:tblGrid>
              <a:tr h="128918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cap="all" dirty="0">
                          <a:effectLst/>
                        </a:rPr>
                        <a:t> 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cap="all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effectLst/>
                        </a:rPr>
                        <a:t>Began to gather data while doing courses</a:t>
                      </a:r>
                      <a:endParaRPr lang="en-CA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effectLst/>
                        </a:rPr>
                        <a:t>Completed data collection</a:t>
                      </a:r>
                      <a:endParaRPr lang="en-CA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effectLst/>
                        </a:rPr>
                        <a:t>Completed data analysis</a:t>
                      </a:r>
                      <a:endParaRPr lang="en-CA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effectLst/>
                        </a:rPr>
                        <a:t>Begun thesis writing</a:t>
                      </a:r>
                      <a:endParaRPr lang="en-CA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effectLst/>
                        </a:rPr>
                        <a:t>Completed a master's thesis</a:t>
                      </a:r>
                      <a:endParaRPr lang="en-CA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effectLst/>
                        </a:rPr>
                        <a:t>Worked on a project outside thesis </a:t>
                      </a:r>
                      <a:endParaRPr lang="en-CA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effectLst/>
                        </a:rPr>
                        <a:t>Has published research from thesis</a:t>
                      </a:r>
                      <a:endParaRPr lang="en-CA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0" dirty="0">
                          <a:effectLst/>
                        </a:rPr>
                        <a:t>Completed the PhD thesis</a:t>
                      </a:r>
                      <a:endParaRPr lang="en-CA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2646292149"/>
                  </a:ext>
                </a:extLst>
              </a:tr>
              <a:tr h="285778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Master's Students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Barb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7028343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Nancy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9800461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Charley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9690046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Nicole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3093400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Mathew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822499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Marcus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8903323"/>
                  </a:ext>
                </a:extLst>
              </a:tr>
              <a:tr h="285778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</a:rPr>
                        <a:t>Phd</a:t>
                      </a:r>
                      <a:r>
                        <a:rPr lang="en-CA" sz="1800" dirty="0">
                          <a:effectLst/>
                        </a:rPr>
                        <a:t> </a:t>
                      </a:r>
                      <a:endParaRPr lang="en-CA" sz="2800" dirty="0">
                        <a:effectLst/>
                      </a:endParaRPr>
                    </a:p>
                    <a:p>
                      <a:pPr marL="71755" marR="71755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Students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Samantha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8906871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Veronica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2671216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Richard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4001569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Maureen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5196477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Stephanie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7253866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Jennifer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5246205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Mandy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5714934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Donna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 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0751963"/>
                  </a:ext>
                </a:extLst>
              </a:tr>
              <a:tr h="28577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Marnie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 </a:t>
                      </a:r>
                      <a:endParaRPr lang="en-C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C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0519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88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90336-2E05-4C97-85B9-3FC121D6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QUESTIONNAIRE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6A72E-C0EE-468C-A1C2-B7D314E7C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research?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does it mean to do research?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is doing research similar and different to writing up your research?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you know now about doing research that you didn't know when you started the program?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has helped you the most in doing research?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has helped you the most in writing up your research?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472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CA51-AA1D-45E4-9682-F7AFD83A4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research?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93182-400F-43FE-9387-61622F6DE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all believed research is a verb</a:t>
            </a:r>
          </a:p>
          <a:p>
            <a:r>
              <a:rPr lang="en-CA" dirty="0"/>
              <a:t>most believed research is a formal process</a:t>
            </a:r>
          </a:p>
          <a:p>
            <a:r>
              <a:rPr lang="en-CA" dirty="0"/>
              <a:t>all doctoral students believed it was centred on something of </a:t>
            </a:r>
            <a:r>
              <a:rPr lang="en-CA" i="1" dirty="0"/>
              <a:t>interest</a:t>
            </a:r>
            <a:r>
              <a:rPr lang="en-CA" dirty="0"/>
              <a:t> to them</a:t>
            </a:r>
          </a:p>
          <a:p>
            <a:r>
              <a:rPr lang="en-CA" dirty="0"/>
              <a:t>all master’s students believed that research was quantitative and that research questions were assigned</a:t>
            </a:r>
          </a:p>
          <a:p>
            <a:endParaRPr lang="en-CA" dirty="0"/>
          </a:p>
          <a:p>
            <a:pPr marL="0" indent="0">
              <a:buNone/>
            </a:pPr>
            <a:r>
              <a:rPr lang="en-US" i="1" dirty="0"/>
              <a:t>Research is a formalized and systematic way of pursuing curiosity. </a:t>
            </a:r>
            <a:r>
              <a:rPr lang="en-US" dirty="0"/>
              <a:t>(Richard, PhD)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89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5629-0895-4B12-8463-8012A82B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 to do research?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D2BD4-4B27-43C8-B190-AEB71919C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a research question</a:t>
            </a:r>
          </a:p>
          <a:p>
            <a:r>
              <a:rPr lang="en-US" dirty="0"/>
              <a:t>reading literature</a:t>
            </a:r>
          </a:p>
          <a:p>
            <a:r>
              <a:rPr lang="en-US" dirty="0"/>
              <a:t>the selection and use of theory</a:t>
            </a:r>
          </a:p>
          <a:p>
            <a:r>
              <a:rPr lang="en-US" dirty="0"/>
              <a:t>the selection and use of methods</a:t>
            </a:r>
          </a:p>
          <a:p>
            <a:r>
              <a:rPr lang="en-US" dirty="0"/>
              <a:t>the collection of data</a:t>
            </a:r>
          </a:p>
          <a:p>
            <a:r>
              <a:rPr lang="en-US" dirty="0"/>
              <a:t>analysis of data</a:t>
            </a:r>
          </a:p>
          <a:p>
            <a:r>
              <a:rPr lang="en-US" dirty="0"/>
              <a:t>the arrival at some sort of conclusion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17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5629-0895-4B12-8463-8012A82B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 to do research?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D2BD4-4B27-43C8-B190-AEB71919C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identifying a research question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analysis of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arrival at some sort of conclusion</a:t>
            </a: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selection and use of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collection of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reading literature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selection and use of theory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CD91-CCF9-4B82-A708-FE7A36E6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is doing research similar and different to writing up your research?</a:t>
            </a:r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03FF7E-B882-493F-A1EA-F9E91F9C9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511464"/>
              </p:ext>
            </p:extLst>
          </p:nvPr>
        </p:nvGraphicFramePr>
        <p:xfrm>
          <a:off x="838200" y="1967947"/>
          <a:ext cx="10515600" cy="4635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835">
                  <a:extLst>
                    <a:ext uri="{9D8B030D-6E8A-4147-A177-3AD203B41FA5}">
                      <a16:colId xmlns:a16="http://schemas.microsoft.com/office/drawing/2014/main" val="853225995"/>
                    </a:ext>
                  </a:extLst>
                </a:gridCol>
                <a:gridCol w="4303643">
                  <a:extLst>
                    <a:ext uri="{9D8B030D-6E8A-4147-A177-3AD203B41FA5}">
                      <a16:colId xmlns:a16="http://schemas.microsoft.com/office/drawing/2014/main" val="1497799214"/>
                    </a:ext>
                  </a:extLst>
                </a:gridCol>
                <a:gridCol w="4933122">
                  <a:extLst>
                    <a:ext uri="{9D8B030D-6E8A-4147-A177-3AD203B41FA5}">
                      <a16:colId xmlns:a16="http://schemas.microsoft.com/office/drawing/2014/main" val="3478411391"/>
                    </a:ext>
                  </a:extLst>
                </a:gridCol>
              </a:tblGrid>
              <a:tr h="8237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cap="all" dirty="0">
                          <a:effectLst/>
                        </a:rPr>
                        <a:t> </a:t>
                      </a:r>
                      <a:endParaRPr lang="en-CA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cap="all" dirty="0">
                          <a:effectLst/>
                        </a:rPr>
                        <a:t>DOING RESEARCH IS …</a:t>
                      </a:r>
                      <a:endParaRPr lang="en-CA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cap="all" dirty="0">
                          <a:effectLst/>
                        </a:rPr>
                        <a:t>WRITING UP RESEARCH IS …</a:t>
                      </a:r>
                      <a:endParaRPr lang="en-CA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5621811"/>
                  </a:ext>
                </a:extLst>
              </a:tr>
              <a:tr h="4523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Mathew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collection of data</a:t>
                      </a:r>
                      <a:endParaRPr lang="en-CA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formalizing the process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9437666"/>
                  </a:ext>
                </a:extLst>
              </a:tr>
              <a:tr h="9047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Marcus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messy and unclear, full of bumps and bruises, falls and getting ups</a:t>
                      </a:r>
                      <a:endParaRPr lang="en-CA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also messy, but it is a structured mess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3851566"/>
                  </a:ext>
                </a:extLst>
              </a:tr>
              <a:tr h="4523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Samantha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in answer to questions that you as a researcher have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organizing it in a way to share with others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9797001"/>
                  </a:ext>
                </a:extLst>
              </a:tr>
              <a:tr h="4523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Veronica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data collection process is fun and messy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where the cleanup kicks in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1382203"/>
                  </a:ext>
                </a:extLst>
              </a:tr>
              <a:tr h="9047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Stephanie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an ongoing process where there is a constant need to find out how or why something operates the way it does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a finite process reporting on how the investigation was carried out to achieve the necessary findings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3558597"/>
                  </a:ext>
                </a:extLst>
              </a:tr>
              <a:tr h="4523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Donna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</a:rPr>
                        <a:t>the findings are usually unknown</a:t>
                      </a:r>
                      <a:endParaRPr lang="en-CA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the findings may not be clear, but they are usually known</a:t>
                      </a:r>
                      <a:endParaRPr lang="en-CA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7461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67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EF0A-25D8-4BD0-83D1-C14344325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doing research similar and different to writing up your research?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BC724-82FE-4FCD-B967-EE6FB13E0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Doing the research is exciting, like a game by my own rules. Writing the research: as fun as a visit to the dentist, followed by bad news and a car accident on the way home. </a:t>
            </a:r>
            <a:r>
              <a:rPr lang="en-US" dirty="0"/>
              <a:t>(Nicole, MSc)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In doing research, the findings are usually unknown (although they could be anticipated), whereas in writing up research, the findings may not be clear, but they are usually known. (Donna, PhD)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[Writing up research] could be lonely … (Mandy, PhD)</a:t>
            </a:r>
          </a:p>
          <a:p>
            <a:pPr marL="0" indent="0">
              <a:buNone/>
            </a:pPr>
            <a:endParaRPr lang="en-CA" i="1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783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1195</Words>
  <Application>Microsoft Office PowerPoint</Application>
  <PresentationFormat>Widescreen</PresentationFormat>
  <Paragraphs>281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Beliefs about Becoming Researchers</vt:lpstr>
      <vt:lpstr>DEPENDENT  INDEPENDENT (Lovitts, 2005)</vt:lpstr>
      <vt:lpstr>PowerPoint Presentation</vt:lpstr>
      <vt:lpstr>QUESTIONNAIRE </vt:lpstr>
      <vt:lpstr>What is research?</vt:lpstr>
      <vt:lpstr>What does it mean to do research?</vt:lpstr>
      <vt:lpstr>What does it mean to do research?</vt:lpstr>
      <vt:lpstr>How is doing research similar and different to writing up your research?</vt:lpstr>
      <vt:lpstr>How is doing research similar and different to writing up your research?</vt:lpstr>
      <vt:lpstr>What do you know now about doing research that you didn't know when you started the program?</vt:lpstr>
      <vt:lpstr>What has helped you the most in doing research?</vt:lpstr>
      <vt:lpstr>What has helped you the most in doing research?</vt:lpstr>
      <vt:lpstr>What has helped you the most in doing research?</vt:lpstr>
      <vt:lpstr>What has helped you the most in writing up your research?</vt:lpstr>
      <vt:lpstr>What would have helped you the most in writing up your research?</vt:lpstr>
      <vt:lpstr>CONCLUSIONS</vt:lpstr>
      <vt:lpstr>QUESTIONS FOR DISCUSSIONS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TWG 8: Affect and the Teaching and Learning of Mathematics</dc:title>
  <dc:creator>Peter Liljedahl</dc:creator>
  <cp:lastModifiedBy>Peter Liljedahl</cp:lastModifiedBy>
  <cp:revision>25</cp:revision>
  <dcterms:created xsi:type="dcterms:W3CDTF">2019-02-06T02:02:09Z</dcterms:created>
  <dcterms:modified xsi:type="dcterms:W3CDTF">2019-02-07T06:22:05Z</dcterms:modified>
</cp:coreProperties>
</file>