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3" r:id="rId2"/>
    <p:sldId id="273" r:id="rId3"/>
    <p:sldId id="260" r:id="rId4"/>
    <p:sldId id="261" r:id="rId5"/>
    <p:sldId id="274" r:id="rId6"/>
    <p:sldId id="276" r:id="rId7"/>
    <p:sldId id="277" r:id="rId8"/>
    <p:sldId id="278" r:id="rId9"/>
    <p:sldId id="279" r:id="rId10"/>
    <p:sldId id="280" r:id="rId11"/>
    <p:sldId id="266" r:id="rId12"/>
    <p:sldId id="267" r:id="rId13"/>
    <p:sldId id="268" r:id="rId14"/>
    <p:sldId id="281" r:id="rId15"/>
    <p:sldId id="282" r:id="rId16"/>
    <p:sldId id="269" r:id="rId17"/>
    <p:sldId id="271" r:id="rId18"/>
    <p:sldId id="259" r:id="rId19"/>
    <p:sldId id="272" r:id="rId20"/>
    <p:sldId id="258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00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141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" y="2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7EE6E-24ED-47C1-A20F-66F4804879B9}" type="datetimeFigureOut">
              <a:rPr lang="en-CA" smtClean="0"/>
              <a:t>2015-11-27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BE911-2602-4C07-82AB-91ADF90626A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42408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7EE6E-24ED-47C1-A20F-66F4804879B9}" type="datetimeFigureOut">
              <a:rPr lang="en-CA" smtClean="0"/>
              <a:t>2015-11-27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BE911-2602-4C07-82AB-91ADF90626A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39099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7EE6E-24ED-47C1-A20F-66F4804879B9}" type="datetimeFigureOut">
              <a:rPr lang="en-CA" smtClean="0"/>
              <a:t>2015-11-27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BE911-2602-4C07-82AB-91ADF90626A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84470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7EE6E-24ED-47C1-A20F-66F4804879B9}" type="datetimeFigureOut">
              <a:rPr lang="en-CA" smtClean="0"/>
              <a:t>2015-11-27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BE911-2602-4C07-82AB-91ADF90626A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66629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7EE6E-24ED-47C1-A20F-66F4804879B9}" type="datetimeFigureOut">
              <a:rPr lang="en-CA" smtClean="0"/>
              <a:t>2015-11-27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BE911-2602-4C07-82AB-91ADF90626A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18362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7EE6E-24ED-47C1-A20F-66F4804879B9}" type="datetimeFigureOut">
              <a:rPr lang="en-CA" smtClean="0"/>
              <a:t>2015-11-27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BE911-2602-4C07-82AB-91ADF90626A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42620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7EE6E-24ED-47C1-A20F-66F4804879B9}" type="datetimeFigureOut">
              <a:rPr lang="en-CA" smtClean="0"/>
              <a:t>2015-11-27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BE911-2602-4C07-82AB-91ADF90626A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79187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7EE6E-24ED-47C1-A20F-66F4804879B9}" type="datetimeFigureOut">
              <a:rPr lang="en-CA" smtClean="0"/>
              <a:t>2015-11-27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BE911-2602-4C07-82AB-91ADF90626A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51809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7EE6E-24ED-47C1-A20F-66F4804879B9}" type="datetimeFigureOut">
              <a:rPr lang="en-CA" smtClean="0"/>
              <a:t>2015-11-27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BE911-2602-4C07-82AB-91ADF90626A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12628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7EE6E-24ED-47C1-A20F-66F4804879B9}" type="datetimeFigureOut">
              <a:rPr lang="en-CA" smtClean="0"/>
              <a:t>2015-11-27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BE911-2602-4C07-82AB-91ADF90626A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13720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7EE6E-24ED-47C1-A20F-66F4804879B9}" type="datetimeFigureOut">
              <a:rPr lang="en-CA" smtClean="0"/>
              <a:t>2015-11-27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BE911-2602-4C07-82AB-91ADF90626A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04635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B7EE6E-24ED-47C1-A20F-66F4804879B9}" type="datetimeFigureOut">
              <a:rPr lang="en-CA" smtClean="0"/>
              <a:t>2015-11-27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BE911-2602-4C07-82AB-91ADF90626A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05960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CA" dirty="0" smtClean="0"/>
              <a:t>Responsible</a:t>
            </a:r>
          </a:p>
          <a:p>
            <a:r>
              <a:rPr lang="en-CA" dirty="0" smtClean="0"/>
              <a:t>Curious</a:t>
            </a:r>
          </a:p>
          <a:p>
            <a:r>
              <a:rPr lang="en-CA" dirty="0" smtClean="0"/>
              <a:t>Self-directed</a:t>
            </a:r>
          </a:p>
          <a:p>
            <a:r>
              <a:rPr lang="en-CA" dirty="0" smtClean="0"/>
              <a:t>Challenges the teacher</a:t>
            </a:r>
          </a:p>
          <a:p>
            <a:r>
              <a:rPr lang="en-CA" dirty="0" smtClean="0"/>
              <a:t>Sees school as an opportunity</a:t>
            </a:r>
          </a:p>
          <a:p>
            <a:r>
              <a:rPr lang="en-CA" dirty="0" smtClean="0"/>
              <a:t>Critical thinkers</a:t>
            </a:r>
          </a:p>
          <a:p>
            <a:r>
              <a:rPr lang="en-CA" dirty="0" smtClean="0"/>
              <a:t>Risk takers</a:t>
            </a:r>
          </a:p>
          <a:p>
            <a:r>
              <a:rPr lang="en-CA" dirty="0" smtClean="0"/>
              <a:t>Hard working</a:t>
            </a:r>
          </a:p>
          <a:p>
            <a:r>
              <a:rPr lang="en-CA" dirty="0" smtClean="0"/>
              <a:t>Reflective </a:t>
            </a:r>
          </a:p>
          <a:p>
            <a:endParaRPr lang="en-CA" dirty="0" smtClean="0"/>
          </a:p>
          <a:p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CA" dirty="0" smtClean="0"/>
              <a:t>Self awareness</a:t>
            </a:r>
          </a:p>
          <a:p>
            <a:r>
              <a:rPr lang="en-CA" dirty="0" smtClean="0"/>
              <a:t>Good sense of humour</a:t>
            </a:r>
          </a:p>
          <a:p>
            <a:r>
              <a:rPr lang="en-CA" dirty="0" smtClean="0"/>
              <a:t>Basic human kindness</a:t>
            </a:r>
          </a:p>
          <a:p>
            <a:r>
              <a:rPr lang="en-CA" dirty="0" smtClean="0"/>
              <a:t>Passion drive to succeed</a:t>
            </a:r>
          </a:p>
          <a:p>
            <a:r>
              <a:rPr lang="en-CA" dirty="0" smtClean="0"/>
              <a:t>Elicits discussion</a:t>
            </a:r>
          </a:p>
          <a:p>
            <a:r>
              <a:rPr lang="en-CA" dirty="0" smtClean="0"/>
              <a:t>Good work ethic</a:t>
            </a:r>
          </a:p>
          <a:p>
            <a:r>
              <a:rPr lang="en-CA" dirty="0" smtClean="0"/>
              <a:t>Works well with others</a:t>
            </a:r>
          </a:p>
          <a:p>
            <a:r>
              <a:rPr lang="en-CA" dirty="0" smtClean="0"/>
              <a:t>Thinkers</a:t>
            </a:r>
          </a:p>
          <a:p>
            <a:r>
              <a:rPr lang="en-CA" dirty="0" smtClean="0"/>
              <a:t>Good communicators 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1922500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SCIENCE 9</a:t>
            </a:r>
            <a:endParaRPr lang="en-CA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231495" y="1365813"/>
            <a:ext cx="6562844" cy="5286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CA" sz="900" b="1" dirty="0"/>
              <a:t>Questioning and predicting</a:t>
            </a:r>
          </a:p>
          <a:p>
            <a:pPr>
              <a:spcBef>
                <a:spcPts val="0"/>
              </a:spcBef>
            </a:pPr>
            <a:r>
              <a:rPr lang="en-CA" sz="900" dirty="0"/>
              <a:t>Demonstrate a sustained intellectual curiosity about a scientific topic or problem of personal interest</a:t>
            </a:r>
          </a:p>
          <a:p>
            <a:pPr>
              <a:spcBef>
                <a:spcPts val="0"/>
              </a:spcBef>
            </a:pPr>
            <a:r>
              <a:rPr lang="en-CA" sz="900" dirty="0"/>
              <a:t>Make observations aimed at identifying their own questions, including increasingly abstract ones, about the natural world</a:t>
            </a:r>
          </a:p>
          <a:p>
            <a:pPr>
              <a:spcBef>
                <a:spcPts val="0"/>
              </a:spcBef>
            </a:pPr>
            <a:r>
              <a:rPr lang="en-CA" sz="900" dirty="0"/>
              <a:t>Formulate multiple hypotheses and predict multiple outcomes</a:t>
            </a:r>
          </a:p>
          <a:p>
            <a:pPr marL="0" indent="0">
              <a:buNone/>
            </a:pPr>
            <a:r>
              <a:rPr lang="en-CA" sz="900" b="1" dirty="0"/>
              <a:t>Planning and conducting</a:t>
            </a:r>
          </a:p>
          <a:p>
            <a:pPr>
              <a:spcBef>
                <a:spcPts val="0"/>
              </a:spcBef>
            </a:pPr>
            <a:r>
              <a:rPr lang="en-CA" sz="900" dirty="0"/>
              <a:t>Collaboratively and personally plan, select, and use appropriate investigation methods, including field work and lab experiments, to collect reliable data (qualitative and quantitative)</a:t>
            </a:r>
          </a:p>
          <a:p>
            <a:pPr>
              <a:spcBef>
                <a:spcPts val="0"/>
              </a:spcBef>
            </a:pPr>
            <a:r>
              <a:rPr lang="en-CA" sz="900" dirty="0"/>
              <a:t>Assess risks and address ethical issues associated with their proposed methods</a:t>
            </a:r>
          </a:p>
          <a:p>
            <a:pPr>
              <a:spcBef>
                <a:spcPts val="0"/>
              </a:spcBef>
            </a:pPr>
            <a:r>
              <a:rPr lang="en-CA" sz="900" dirty="0"/>
              <a:t>Select and use appropriate equipment, including digital technologies, to systematically and accurately collect and record data</a:t>
            </a:r>
          </a:p>
          <a:p>
            <a:pPr marL="0" indent="0">
              <a:buNone/>
            </a:pPr>
            <a:r>
              <a:rPr lang="en-CA" sz="900" b="1" dirty="0"/>
              <a:t>Processing and analyzing data and information</a:t>
            </a:r>
          </a:p>
          <a:p>
            <a:pPr>
              <a:spcBef>
                <a:spcPts val="0"/>
              </a:spcBef>
            </a:pPr>
            <a:r>
              <a:rPr lang="en-CA" sz="900" dirty="0"/>
              <a:t>Experience and interpret the local environment</a:t>
            </a:r>
          </a:p>
          <a:p>
            <a:pPr>
              <a:spcBef>
                <a:spcPts val="0"/>
              </a:spcBef>
            </a:pPr>
            <a:r>
              <a:rPr lang="en-CA" sz="900" dirty="0"/>
              <a:t>Seek and analyze patterns, trends, and connections in data, including describing relationships between variables and identifying inconsistencies</a:t>
            </a:r>
          </a:p>
          <a:p>
            <a:pPr>
              <a:spcBef>
                <a:spcPts val="0"/>
              </a:spcBef>
            </a:pPr>
            <a:r>
              <a:rPr lang="en-CA" sz="900" dirty="0"/>
              <a:t>Use knowledge of scientific concepts to draw conclusions that are consistent with evidence</a:t>
            </a:r>
          </a:p>
          <a:p>
            <a:pPr>
              <a:spcBef>
                <a:spcPts val="0"/>
              </a:spcBef>
            </a:pPr>
            <a:r>
              <a:rPr lang="en-CA" sz="900" dirty="0"/>
              <a:t>Analyze cause-and-effect relationships</a:t>
            </a:r>
          </a:p>
          <a:p>
            <a:pPr marL="0" indent="0">
              <a:buNone/>
            </a:pPr>
            <a:r>
              <a:rPr lang="en-CA" sz="900" b="1" dirty="0"/>
              <a:t>Evaluating</a:t>
            </a:r>
          </a:p>
          <a:p>
            <a:pPr>
              <a:spcBef>
                <a:spcPts val="0"/>
              </a:spcBef>
            </a:pPr>
            <a:r>
              <a:rPr lang="en-CA" sz="900" dirty="0"/>
              <a:t>Evaluate their methods and experimental conditions, including identifying sources of error or uncertainty, confounding variables, and possible alternative explanations and conclusions</a:t>
            </a:r>
          </a:p>
          <a:p>
            <a:pPr>
              <a:spcBef>
                <a:spcPts val="0"/>
              </a:spcBef>
            </a:pPr>
            <a:r>
              <a:rPr lang="en-CA" sz="900" dirty="0"/>
              <a:t>Describe specific ways to improve their investigation methods and the quality of the data</a:t>
            </a:r>
          </a:p>
          <a:p>
            <a:pPr>
              <a:spcBef>
                <a:spcPts val="0"/>
              </a:spcBef>
            </a:pPr>
            <a:r>
              <a:rPr lang="en-CA" sz="900" dirty="0"/>
              <a:t>Evaluate the validity of and limitations of a model or analogy in relation to the phenomenon modelled</a:t>
            </a:r>
          </a:p>
          <a:p>
            <a:pPr>
              <a:spcBef>
                <a:spcPts val="0"/>
              </a:spcBef>
            </a:pPr>
            <a:r>
              <a:rPr lang="en-CA" sz="900" dirty="0"/>
              <a:t>Demonstrate an awareness of assumptions, question information given, and identify bias in their own work and secondary sources</a:t>
            </a:r>
          </a:p>
          <a:p>
            <a:pPr>
              <a:spcBef>
                <a:spcPts val="0"/>
              </a:spcBef>
            </a:pPr>
            <a:r>
              <a:rPr lang="en-CA" sz="900" dirty="0"/>
              <a:t>Consider the changes in knowledge over time as tools and technologies have developed</a:t>
            </a:r>
          </a:p>
          <a:p>
            <a:pPr>
              <a:spcBef>
                <a:spcPts val="0"/>
              </a:spcBef>
            </a:pPr>
            <a:r>
              <a:rPr lang="en-CA" sz="900" dirty="0"/>
              <a:t>Exercise a healthy, informed skepticism and use scientific knowledge and findings to form their own investigations to evaluate claims in secondary sources</a:t>
            </a:r>
          </a:p>
          <a:p>
            <a:pPr>
              <a:spcBef>
                <a:spcPts val="0"/>
              </a:spcBef>
            </a:pPr>
            <a:r>
              <a:rPr lang="en-CA" sz="900" dirty="0"/>
              <a:t>Consider social, ethical, and environmental implications of the findings from their own and others’ investigations</a:t>
            </a:r>
          </a:p>
          <a:p>
            <a:pPr>
              <a:spcBef>
                <a:spcPts val="0"/>
              </a:spcBef>
            </a:pPr>
            <a:r>
              <a:rPr lang="en-CA" sz="900" dirty="0"/>
              <a:t>Critically analyze the validity of information in secondary sources and evaluate the approaches used to solve problems</a:t>
            </a:r>
          </a:p>
          <a:p>
            <a:pPr marL="0" indent="0">
              <a:buNone/>
            </a:pPr>
            <a:r>
              <a:rPr lang="en-CA" sz="900" b="1" dirty="0"/>
              <a:t>Applying and innovating</a:t>
            </a:r>
          </a:p>
          <a:p>
            <a:pPr>
              <a:spcBef>
                <a:spcPts val="0"/>
              </a:spcBef>
            </a:pPr>
            <a:r>
              <a:rPr lang="en-CA" sz="900" dirty="0"/>
              <a:t>Contribute to care for self, others, community, and world through personal or collaborative approaches</a:t>
            </a:r>
          </a:p>
          <a:p>
            <a:pPr>
              <a:spcBef>
                <a:spcPts val="0"/>
              </a:spcBef>
            </a:pPr>
            <a:r>
              <a:rPr lang="en-CA" sz="900" dirty="0"/>
              <a:t>Co-operatively design projects with local and/or global connections and applications</a:t>
            </a:r>
          </a:p>
          <a:p>
            <a:pPr>
              <a:spcBef>
                <a:spcPts val="0"/>
              </a:spcBef>
            </a:pPr>
            <a:r>
              <a:rPr lang="en-CA" sz="900" dirty="0"/>
              <a:t>Transfer and apply learning to new situations</a:t>
            </a:r>
          </a:p>
          <a:p>
            <a:pPr>
              <a:spcBef>
                <a:spcPts val="0"/>
              </a:spcBef>
            </a:pPr>
            <a:r>
              <a:rPr lang="en-CA" sz="900" dirty="0"/>
              <a:t>Generate and introduce new or refined ideas when problem solving</a:t>
            </a:r>
          </a:p>
          <a:p>
            <a:pPr>
              <a:spcBef>
                <a:spcPts val="0"/>
              </a:spcBef>
            </a:pPr>
            <a:r>
              <a:rPr lang="en-CA" sz="900" dirty="0"/>
              <a:t>Contribute to finding solutions to problems at a local and/or global level through inquiry</a:t>
            </a:r>
          </a:p>
          <a:p>
            <a:pPr marL="0" indent="0">
              <a:buNone/>
            </a:pPr>
            <a:r>
              <a:rPr lang="en-CA" sz="900" b="1" dirty="0"/>
              <a:t>Communicating</a:t>
            </a:r>
          </a:p>
          <a:p>
            <a:pPr>
              <a:spcBef>
                <a:spcPts val="0"/>
              </a:spcBef>
            </a:pPr>
            <a:r>
              <a:rPr lang="en-CA" sz="900" dirty="0"/>
              <a:t>Formulate physical or mental theoretical models to describe a phenomenon</a:t>
            </a:r>
          </a:p>
          <a:p>
            <a:pPr>
              <a:spcBef>
                <a:spcPts val="0"/>
              </a:spcBef>
            </a:pPr>
            <a:r>
              <a:rPr lang="en-CA" sz="900" dirty="0"/>
              <a:t>Communicate scientific ideas, information, and perhaps a suggested course of action for a specific purpose and audience, constructing evidence-based arguments and using appropriate scientific language, conventions, and representations</a:t>
            </a:r>
          </a:p>
          <a:p>
            <a:pPr>
              <a:spcBef>
                <a:spcPts val="0"/>
              </a:spcBef>
            </a:pPr>
            <a:r>
              <a:rPr lang="en-CA" sz="900" dirty="0"/>
              <a:t>Express and reflect on a variety of experiences, perspectives, and worldviews of place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7388842" y="1825625"/>
            <a:ext cx="3964957" cy="4351338"/>
          </a:xfrm>
        </p:spPr>
        <p:txBody>
          <a:bodyPr>
            <a:normAutofit/>
          </a:bodyPr>
          <a:lstStyle/>
          <a:p>
            <a:pPr lvl="0">
              <a:spcBef>
                <a:spcPts val="300"/>
              </a:spcBef>
            </a:pPr>
            <a:endParaRPr lang="en-US" dirty="0" smtClean="0"/>
          </a:p>
          <a:p>
            <a:pPr lvl="0">
              <a:spcBef>
                <a:spcPts val="300"/>
              </a:spcBef>
            </a:pPr>
            <a:endParaRPr lang="en-US" dirty="0"/>
          </a:p>
          <a:p>
            <a:pPr lvl="0">
              <a:spcBef>
                <a:spcPts val="30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CA" sz="900" dirty="0"/>
              <a:t>asexual </a:t>
            </a:r>
            <a:r>
              <a:rPr lang="en-CA" sz="900" dirty="0" err="1"/>
              <a:t>reproduction:mitosis</a:t>
            </a:r>
            <a:endParaRPr lang="en-CA" sz="900" dirty="0"/>
          </a:p>
          <a:p>
            <a:pPr>
              <a:spcBef>
                <a:spcPts val="0"/>
              </a:spcBef>
            </a:pPr>
            <a:r>
              <a:rPr lang="en-CA" sz="900" dirty="0"/>
              <a:t>different forms</a:t>
            </a:r>
          </a:p>
          <a:p>
            <a:pPr>
              <a:spcBef>
                <a:spcPts val="0"/>
              </a:spcBef>
            </a:pPr>
            <a:r>
              <a:rPr lang="en-CA" sz="900" dirty="0"/>
              <a:t>sexual </a:t>
            </a:r>
            <a:r>
              <a:rPr lang="en-CA" sz="900" dirty="0" err="1"/>
              <a:t>reproduction:meiosis</a:t>
            </a:r>
            <a:endParaRPr lang="en-CA" sz="900" dirty="0"/>
          </a:p>
          <a:p>
            <a:pPr>
              <a:spcBef>
                <a:spcPts val="0"/>
              </a:spcBef>
            </a:pPr>
            <a:r>
              <a:rPr lang="en-CA" sz="900" dirty="0"/>
              <a:t>human sexual reproduction</a:t>
            </a:r>
          </a:p>
          <a:p>
            <a:pPr>
              <a:spcBef>
                <a:spcPts val="0"/>
              </a:spcBef>
            </a:pPr>
            <a:r>
              <a:rPr lang="en-CA" sz="900" dirty="0"/>
              <a:t>element properties as organized in the periodic table</a:t>
            </a:r>
          </a:p>
          <a:p>
            <a:pPr>
              <a:spcBef>
                <a:spcPts val="0"/>
              </a:spcBef>
            </a:pPr>
            <a:r>
              <a:rPr lang="en-CA" sz="900" dirty="0"/>
              <a:t>an element’s properties are related to the arrangement and energy of its electrons and to its atomic size</a:t>
            </a:r>
          </a:p>
          <a:p>
            <a:pPr>
              <a:spcBef>
                <a:spcPts val="0"/>
              </a:spcBef>
            </a:pPr>
            <a:r>
              <a:rPr lang="en-CA" sz="900" dirty="0"/>
              <a:t>circuits — must be complete for electrons to flow</a:t>
            </a:r>
          </a:p>
          <a:p>
            <a:pPr>
              <a:spcBef>
                <a:spcPts val="0"/>
              </a:spcBef>
            </a:pPr>
            <a:r>
              <a:rPr lang="en-CA" sz="900" dirty="0"/>
              <a:t>voltage, current, and resistance</a:t>
            </a:r>
          </a:p>
          <a:p>
            <a:pPr>
              <a:spcBef>
                <a:spcPts val="0"/>
              </a:spcBef>
            </a:pPr>
            <a:r>
              <a:rPr lang="en-CA" sz="900" dirty="0"/>
              <a:t>effects of solar </a:t>
            </a:r>
            <a:r>
              <a:rPr lang="en-CA" sz="900" dirty="0" err="1"/>
              <a:t>radiationon</a:t>
            </a:r>
            <a:r>
              <a:rPr lang="en-CA" sz="900" dirty="0"/>
              <a:t> the cycling of matter and energy</a:t>
            </a:r>
          </a:p>
          <a:p>
            <a:pPr>
              <a:spcBef>
                <a:spcPts val="0"/>
              </a:spcBef>
            </a:pPr>
            <a:r>
              <a:rPr lang="en-CA" sz="900" dirty="0"/>
              <a:t>matter cycles within biotic and abiotic components of ecosystems</a:t>
            </a:r>
          </a:p>
          <a:p>
            <a:pPr>
              <a:spcBef>
                <a:spcPts val="0"/>
              </a:spcBef>
            </a:pPr>
            <a:r>
              <a:rPr lang="en-CA" sz="900" dirty="0"/>
              <a:t>sustainability of systems and First Peoples’ principles </a:t>
            </a:r>
            <a:r>
              <a:rPr lang="en-CA" sz="900" dirty="0" err="1"/>
              <a:t>ofinterconnectedness</a:t>
            </a:r>
            <a:endParaRPr lang="en-CA" sz="900" dirty="0"/>
          </a:p>
        </p:txBody>
      </p:sp>
    </p:spTree>
    <p:extLst>
      <p:ext uri="{BB962C8B-B14F-4D97-AF65-F5344CB8AC3E}">
        <p14:creationId xmlns:p14="http://schemas.microsoft.com/office/powerpoint/2010/main" val="4150284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94" y="1893279"/>
            <a:ext cx="11999011" cy="4194539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THINKOLOGY &amp; LEARNIFICATION 9</a:t>
            </a:r>
            <a:endParaRPr lang="en-CA" dirty="0"/>
          </a:p>
        </p:txBody>
      </p:sp>
      <p:sp>
        <p:nvSpPr>
          <p:cNvPr id="6" name="Rectangle 5"/>
          <p:cNvSpPr/>
          <p:nvPr/>
        </p:nvSpPr>
        <p:spPr>
          <a:xfrm>
            <a:off x="9946882" y="3303734"/>
            <a:ext cx="689891" cy="1288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" name="Rectangle 6"/>
          <p:cNvSpPr/>
          <p:nvPr/>
        </p:nvSpPr>
        <p:spPr>
          <a:xfrm>
            <a:off x="6454381" y="4579761"/>
            <a:ext cx="689891" cy="1288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Rectangle 7"/>
          <p:cNvSpPr/>
          <p:nvPr/>
        </p:nvSpPr>
        <p:spPr>
          <a:xfrm>
            <a:off x="7144272" y="2748378"/>
            <a:ext cx="689891" cy="1288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Rectangle 8"/>
          <p:cNvSpPr/>
          <p:nvPr/>
        </p:nvSpPr>
        <p:spPr>
          <a:xfrm>
            <a:off x="3639072" y="4876812"/>
            <a:ext cx="689891" cy="1288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Rectangle 9"/>
          <p:cNvSpPr/>
          <p:nvPr/>
        </p:nvSpPr>
        <p:spPr>
          <a:xfrm>
            <a:off x="5032537" y="3804996"/>
            <a:ext cx="689891" cy="1288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32893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94" y="1893279"/>
            <a:ext cx="11999011" cy="4194539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TEACHING AT THE INTERSECTIONS</a:t>
            </a:r>
            <a:br>
              <a:rPr lang="en-CA" dirty="0" smtClean="0"/>
            </a:br>
            <a:r>
              <a:rPr lang="en-CA" dirty="0" smtClean="0"/>
              <a:t>Unintended Consequences</a:t>
            </a:r>
            <a:endParaRPr lang="en-CA" dirty="0"/>
          </a:p>
        </p:txBody>
      </p:sp>
      <p:sp>
        <p:nvSpPr>
          <p:cNvPr id="6" name="Rectangle 5"/>
          <p:cNvSpPr/>
          <p:nvPr/>
        </p:nvSpPr>
        <p:spPr>
          <a:xfrm>
            <a:off x="2933899" y="4070350"/>
            <a:ext cx="689891" cy="1288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" name="Rectangle 6"/>
          <p:cNvSpPr/>
          <p:nvPr/>
        </p:nvSpPr>
        <p:spPr>
          <a:xfrm>
            <a:off x="4346947" y="4600086"/>
            <a:ext cx="689891" cy="1288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Rectangle 7"/>
          <p:cNvSpPr/>
          <p:nvPr/>
        </p:nvSpPr>
        <p:spPr>
          <a:xfrm>
            <a:off x="5036838" y="4081825"/>
            <a:ext cx="689891" cy="1288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Rectangle 8"/>
          <p:cNvSpPr/>
          <p:nvPr/>
        </p:nvSpPr>
        <p:spPr>
          <a:xfrm>
            <a:off x="5036838" y="3814796"/>
            <a:ext cx="689891" cy="1288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Rectangle 9"/>
          <p:cNvSpPr/>
          <p:nvPr/>
        </p:nvSpPr>
        <p:spPr>
          <a:xfrm>
            <a:off x="7137461" y="4340955"/>
            <a:ext cx="689891" cy="1288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" name="Rectangle 10"/>
          <p:cNvSpPr/>
          <p:nvPr/>
        </p:nvSpPr>
        <p:spPr>
          <a:xfrm>
            <a:off x="5751053" y="4344968"/>
            <a:ext cx="689891" cy="1288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" name="Rectangle 11"/>
          <p:cNvSpPr/>
          <p:nvPr/>
        </p:nvSpPr>
        <p:spPr>
          <a:xfrm>
            <a:off x="5036840" y="4346619"/>
            <a:ext cx="689891" cy="1288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" name="Oval 1"/>
          <p:cNvSpPr/>
          <p:nvPr/>
        </p:nvSpPr>
        <p:spPr>
          <a:xfrm>
            <a:off x="4990454" y="4215539"/>
            <a:ext cx="782665" cy="379708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47659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9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9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4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4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4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94" y="1893279"/>
            <a:ext cx="11999011" cy="4194539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GOOD ACTIVITIES</a:t>
            </a:r>
            <a:br>
              <a:rPr lang="en-US" dirty="0" smtClean="0"/>
            </a:br>
            <a:r>
              <a:rPr lang="en-US" dirty="0" smtClean="0"/>
              <a:t>Then and Now</a:t>
            </a:r>
            <a:endParaRPr lang="en-CA" dirty="0"/>
          </a:p>
        </p:txBody>
      </p:sp>
      <p:sp>
        <p:nvSpPr>
          <p:cNvPr id="6" name="Rectangle 5"/>
          <p:cNvSpPr/>
          <p:nvPr/>
        </p:nvSpPr>
        <p:spPr>
          <a:xfrm>
            <a:off x="127490" y="4331938"/>
            <a:ext cx="689891" cy="1288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" name="Rectangle 6"/>
          <p:cNvSpPr/>
          <p:nvPr/>
        </p:nvSpPr>
        <p:spPr>
          <a:xfrm>
            <a:off x="127490" y="4848548"/>
            <a:ext cx="689891" cy="1288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Rectangle 7"/>
          <p:cNvSpPr/>
          <p:nvPr/>
        </p:nvSpPr>
        <p:spPr>
          <a:xfrm>
            <a:off x="127489" y="3794825"/>
            <a:ext cx="689891" cy="1288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Rectangle 8"/>
          <p:cNvSpPr/>
          <p:nvPr/>
        </p:nvSpPr>
        <p:spPr>
          <a:xfrm>
            <a:off x="127488" y="2999231"/>
            <a:ext cx="689891" cy="1288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3" name="Straight Arrow Connector 2"/>
          <p:cNvCxnSpPr/>
          <p:nvPr/>
        </p:nvCxnSpPr>
        <p:spPr>
          <a:xfrm flipH="1" flipV="1">
            <a:off x="472433" y="2628900"/>
            <a:ext cx="266" cy="1703039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6" idx="2"/>
          </p:cNvCxnSpPr>
          <p:nvPr/>
        </p:nvCxnSpPr>
        <p:spPr>
          <a:xfrm flipH="1">
            <a:off x="472433" y="4460813"/>
            <a:ext cx="3" cy="1343097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2242039" y="4331937"/>
            <a:ext cx="689891" cy="128875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" name="Rectangle 16"/>
          <p:cNvSpPr/>
          <p:nvPr/>
        </p:nvSpPr>
        <p:spPr>
          <a:xfrm>
            <a:off x="8555785" y="4342129"/>
            <a:ext cx="689891" cy="128875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8" name="Rectangle 17"/>
          <p:cNvSpPr/>
          <p:nvPr/>
        </p:nvSpPr>
        <p:spPr>
          <a:xfrm>
            <a:off x="6447794" y="4331937"/>
            <a:ext cx="689891" cy="128875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" name="Rectangle 18"/>
          <p:cNvSpPr/>
          <p:nvPr/>
        </p:nvSpPr>
        <p:spPr>
          <a:xfrm>
            <a:off x="5047873" y="4342129"/>
            <a:ext cx="689891" cy="128875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0" name="Rectangle 19"/>
          <p:cNvSpPr/>
          <p:nvPr/>
        </p:nvSpPr>
        <p:spPr>
          <a:xfrm>
            <a:off x="2931930" y="4330201"/>
            <a:ext cx="689891" cy="128875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3" name="Rectangle 22"/>
          <p:cNvSpPr/>
          <p:nvPr/>
        </p:nvSpPr>
        <p:spPr>
          <a:xfrm>
            <a:off x="1528998" y="4719017"/>
            <a:ext cx="689891" cy="128875"/>
          </a:xfrm>
          <a:prstGeom prst="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4" name="Rectangle 23"/>
          <p:cNvSpPr/>
          <p:nvPr/>
        </p:nvSpPr>
        <p:spPr>
          <a:xfrm>
            <a:off x="10659922" y="3015084"/>
            <a:ext cx="689891" cy="128875"/>
          </a:xfrm>
          <a:prstGeom prst="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5" name="Rectangle 24"/>
          <p:cNvSpPr/>
          <p:nvPr/>
        </p:nvSpPr>
        <p:spPr>
          <a:xfrm>
            <a:off x="7137685" y="3656333"/>
            <a:ext cx="689891" cy="128875"/>
          </a:xfrm>
          <a:prstGeom prst="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6" name="Rectangle 25"/>
          <p:cNvSpPr/>
          <p:nvPr/>
        </p:nvSpPr>
        <p:spPr>
          <a:xfrm>
            <a:off x="5036706" y="4063173"/>
            <a:ext cx="689891" cy="128875"/>
          </a:xfrm>
          <a:prstGeom prst="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30" name="Straight Arrow Connector 29"/>
          <p:cNvCxnSpPr/>
          <p:nvPr/>
        </p:nvCxnSpPr>
        <p:spPr>
          <a:xfrm flipV="1">
            <a:off x="1052997" y="2889850"/>
            <a:ext cx="10754930" cy="2087573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1673525" y="4394638"/>
            <a:ext cx="8540150" cy="0"/>
          </a:xfrm>
          <a:prstGeom prst="straightConnector1">
            <a:avLst/>
          </a:prstGeom>
          <a:ln w="38100">
            <a:solidFill>
              <a:srgbClr val="00206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5775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3" grpId="0" animBg="1"/>
      <p:bldP spid="24" grpId="0" animBg="1"/>
      <p:bldP spid="25" grpId="0" animBg="1"/>
      <p:bldP spid="2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94" y="1893279"/>
            <a:ext cx="11999011" cy="4194539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GOOD ACTIVITIES</a:t>
            </a:r>
            <a:br>
              <a:rPr lang="en-US" dirty="0" smtClean="0"/>
            </a:br>
            <a:r>
              <a:rPr lang="en-US" dirty="0" smtClean="0"/>
              <a:t>Then and Now</a:t>
            </a:r>
            <a:endParaRPr lang="en-CA" dirty="0"/>
          </a:p>
        </p:txBody>
      </p:sp>
      <p:sp>
        <p:nvSpPr>
          <p:cNvPr id="6" name="Rectangle 5"/>
          <p:cNvSpPr/>
          <p:nvPr/>
        </p:nvSpPr>
        <p:spPr>
          <a:xfrm>
            <a:off x="127490" y="4331938"/>
            <a:ext cx="689891" cy="1288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" name="Rectangle 6"/>
          <p:cNvSpPr/>
          <p:nvPr/>
        </p:nvSpPr>
        <p:spPr>
          <a:xfrm>
            <a:off x="127490" y="4848548"/>
            <a:ext cx="689891" cy="1288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Rectangle 7"/>
          <p:cNvSpPr/>
          <p:nvPr/>
        </p:nvSpPr>
        <p:spPr>
          <a:xfrm>
            <a:off x="127489" y="3794825"/>
            <a:ext cx="689891" cy="1288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Rectangle 8"/>
          <p:cNvSpPr/>
          <p:nvPr/>
        </p:nvSpPr>
        <p:spPr>
          <a:xfrm>
            <a:off x="127488" y="2999231"/>
            <a:ext cx="689891" cy="1288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3" name="Straight Arrow Connector 2"/>
          <p:cNvCxnSpPr/>
          <p:nvPr/>
        </p:nvCxnSpPr>
        <p:spPr>
          <a:xfrm flipH="1" flipV="1">
            <a:off x="472433" y="2628900"/>
            <a:ext cx="266" cy="1703039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6" idx="2"/>
          </p:cNvCxnSpPr>
          <p:nvPr/>
        </p:nvCxnSpPr>
        <p:spPr>
          <a:xfrm flipH="1">
            <a:off x="472433" y="4460813"/>
            <a:ext cx="3" cy="1343097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2242039" y="4331937"/>
            <a:ext cx="689891" cy="128875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" name="Rectangle 16"/>
          <p:cNvSpPr/>
          <p:nvPr/>
        </p:nvSpPr>
        <p:spPr>
          <a:xfrm>
            <a:off x="8555785" y="4342129"/>
            <a:ext cx="689891" cy="128875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8" name="Rectangle 17"/>
          <p:cNvSpPr/>
          <p:nvPr/>
        </p:nvSpPr>
        <p:spPr>
          <a:xfrm>
            <a:off x="6447794" y="4331937"/>
            <a:ext cx="689891" cy="128875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" name="Rectangle 18"/>
          <p:cNvSpPr/>
          <p:nvPr/>
        </p:nvSpPr>
        <p:spPr>
          <a:xfrm>
            <a:off x="5047873" y="4342129"/>
            <a:ext cx="689891" cy="128875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0" name="Rectangle 19"/>
          <p:cNvSpPr/>
          <p:nvPr/>
        </p:nvSpPr>
        <p:spPr>
          <a:xfrm>
            <a:off x="2931930" y="4330201"/>
            <a:ext cx="689891" cy="128875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3" name="Rectangle 22"/>
          <p:cNvSpPr/>
          <p:nvPr/>
        </p:nvSpPr>
        <p:spPr>
          <a:xfrm>
            <a:off x="1528998" y="4719017"/>
            <a:ext cx="689891" cy="128875"/>
          </a:xfrm>
          <a:prstGeom prst="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4" name="Rectangle 23"/>
          <p:cNvSpPr/>
          <p:nvPr/>
        </p:nvSpPr>
        <p:spPr>
          <a:xfrm>
            <a:off x="10659922" y="3015084"/>
            <a:ext cx="689891" cy="128875"/>
          </a:xfrm>
          <a:prstGeom prst="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5" name="Rectangle 24"/>
          <p:cNvSpPr/>
          <p:nvPr/>
        </p:nvSpPr>
        <p:spPr>
          <a:xfrm>
            <a:off x="7137685" y="3656333"/>
            <a:ext cx="689891" cy="128875"/>
          </a:xfrm>
          <a:prstGeom prst="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6" name="Rectangle 25"/>
          <p:cNvSpPr/>
          <p:nvPr/>
        </p:nvSpPr>
        <p:spPr>
          <a:xfrm>
            <a:off x="5036706" y="4063173"/>
            <a:ext cx="689891" cy="128875"/>
          </a:xfrm>
          <a:prstGeom prst="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30" name="Straight Arrow Connector 29"/>
          <p:cNvCxnSpPr/>
          <p:nvPr/>
        </p:nvCxnSpPr>
        <p:spPr>
          <a:xfrm flipV="1">
            <a:off x="1052997" y="2889850"/>
            <a:ext cx="10754930" cy="2087573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1673525" y="4394638"/>
            <a:ext cx="8540150" cy="0"/>
          </a:xfrm>
          <a:prstGeom prst="straightConnector1">
            <a:avLst/>
          </a:prstGeom>
          <a:ln w="38100">
            <a:solidFill>
              <a:srgbClr val="00206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1910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3" grpId="0" animBg="1"/>
      <p:bldP spid="24" grpId="0" animBg="1"/>
      <p:bldP spid="25" grpId="0" animBg="1"/>
      <p:bldP spid="2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94" y="1893279"/>
            <a:ext cx="11999011" cy="4194539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GOOD ACTIVITIES</a:t>
            </a:r>
            <a:br>
              <a:rPr lang="en-US" dirty="0" smtClean="0"/>
            </a:br>
            <a:r>
              <a:rPr lang="en-US" dirty="0" smtClean="0"/>
              <a:t>Then and Now</a:t>
            </a:r>
            <a:endParaRPr lang="en-CA" dirty="0"/>
          </a:p>
        </p:txBody>
      </p:sp>
      <p:sp>
        <p:nvSpPr>
          <p:cNvPr id="6" name="Rectangle 5"/>
          <p:cNvSpPr/>
          <p:nvPr/>
        </p:nvSpPr>
        <p:spPr>
          <a:xfrm>
            <a:off x="127490" y="4331938"/>
            <a:ext cx="689891" cy="1288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6" name="Rectangle 15"/>
          <p:cNvSpPr/>
          <p:nvPr/>
        </p:nvSpPr>
        <p:spPr>
          <a:xfrm>
            <a:off x="2242039" y="4331937"/>
            <a:ext cx="689891" cy="1288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" name="Rectangle 16"/>
          <p:cNvSpPr/>
          <p:nvPr/>
        </p:nvSpPr>
        <p:spPr>
          <a:xfrm>
            <a:off x="8555785" y="4342129"/>
            <a:ext cx="689891" cy="1288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8" name="Rectangle 17"/>
          <p:cNvSpPr/>
          <p:nvPr/>
        </p:nvSpPr>
        <p:spPr>
          <a:xfrm>
            <a:off x="6447794" y="4331937"/>
            <a:ext cx="689891" cy="1288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" name="Rectangle 18"/>
          <p:cNvSpPr/>
          <p:nvPr/>
        </p:nvSpPr>
        <p:spPr>
          <a:xfrm>
            <a:off x="5047873" y="4342129"/>
            <a:ext cx="689891" cy="1288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0" name="Rectangle 19"/>
          <p:cNvSpPr/>
          <p:nvPr/>
        </p:nvSpPr>
        <p:spPr>
          <a:xfrm>
            <a:off x="2931930" y="4330201"/>
            <a:ext cx="689891" cy="1288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21" name="Straight Arrow Connector 20"/>
          <p:cNvCxnSpPr>
            <a:stCxn id="6" idx="3"/>
          </p:cNvCxnSpPr>
          <p:nvPr/>
        </p:nvCxnSpPr>
        <p:spPr>
          <a:xfrm flipV="1">
            <a:off x="817381" y="4394639"/>
            <a:ext cx="11101624" cy="1737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9795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94" y="1893279"/>
            <a:ext cx="11999011" cy="4194539"/>
          </a:xfrm>
          <a:prstGeom prst="rect">
            <a:avLst/>
          </a:prstGeom>
          <a:gradFill>
            <a:gsLst>
              <a:gs pos="1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78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rgbClr val="FF0000">
                <a:alpha val="12941"/>
              </a:srgbClr>
            </a:solidFill>
          </a:ln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GOOD ACTIVITIES</a:t>
            </a:r>
            <a:br>
              <a:rPr lang="en-US" dirty="0" smtClean="0"/>
            </a:br>
            <a:r>
              <a:rPr lang="en-US" dirty="0" smtClean="0"/>
              <a:t>Then and Now</a:t>
            </a:r>
            <a:endParaRPr lang="en-CA" dirty="0"/>
          </a:p>
        </p:txBody>
      </p:sp>
      <p:sp>
        <p:nvSpPr>
          <p:cNvPr id="6" name="Rectangle 5"/>
          <p:cNvSpPr/>
          <p:nvPr/>
        </p:nvSpPr>
        <p:spPr>
          <a:xfrm>
            <a:off x="127490" y="4331938"/>
            <a:ext cx="689891" cy="128875"/>
          </a:xfrm>
          <a:prstGeom prst="rect">
            <a:avLst/>
          </a:prstGeom>
          <a:noFill/>
          <a:ln w="38100">
            <a:solidFill>
              <a:srgbClr val="FF0000">
                <a:alpha val="12941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6" name="Rectangle 15"/>
          <p:cNvSpPr/>
          <p:nvPr/>
        </p:nvSpPr>
        <p:spPr>
          <a:xfrm>
            <a:off x="2242039" y="4331937"/>
            <a:ext cx="689891" cy="128875"/>
          </a:xfrm>
          <a:prstGeom prst="rect">
            <a:avLst/>
          </a:prstGeom>
          <a:noFill/>
          <a:ln w="38100">
            <a:solidFill>
              <a:srgbClr val="FF0000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" name="Rectangle 16"/>
          <p:cNvSpPr/>
          <p:nvPr/>
        </p:nvSpPr>
        <p:spPr>
          <a:xfrm>
            <a:off x="8555785" y="4342129"/>
            <a:ext cx="689891" cy="128875"/>
          </a:xfrm>
          <a:prstGeom prst="rect">
            <a:avLst/>
          </a:prstGeom>
          <a:noFill/>
          <a:ln w="38100">
            <a:solidFill>
              <a:srgbClr val="FF0000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8" name="Rectangle 17"/>
          <p:cNvSpPr/>
          <p:nvPr/>
        </p:nvSpPr>
        <p:spPr>
          <a:xfrm>
            <a:off x="6447794" y="4331937"/>
            <a:ext cx="689891" cy="128875"/>
          </a:xfrm>
          <a:prstGeom prst="rect">
            <a:avLst/>
          </a:prstGeom>
          <a:noFill/>
          <a:ln w="38100">
            <a:solidFill>
              <a:srgbClr val="FF0000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" name="Rectangle 18"/>
          <p:cNvSpPr/>
          <p:nvPr/>
        </p:nvSpPr>
        <p:spPr>
          <a:xfrm>
            <a:off x="5047873" y="4342129"/>
            <a:ext cx="689891" cy="128875"/>
          </a:xfrm>
          <a:prstGeom prst="rect">
            <a:avLst/>
          </a:prstGeom>
          <a:noFill/>
          <a:ln w="38100">
            <a:solidFill>
              <a:srgbClr val="FF0000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0" name="Rectangle 19"/>
          <p:cNvSpPr/>
          <p:nvPr/>
        </p:nvSpPr>
        <p:spPr>
          <a:xfrm>
            <a:off x="2931930" y="4330201"/>
            <a:ext cx="689891" cy="128875"/>
          </a:xfrm>
          <a:prstGeom prst="rect">
            <a:avLst/>
          </a:prstGeom>
          <a:noFill/>
          <a:ln w="38100">
            <a:solidFill>
              <a:srgbClr val="FF0000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21" name="Straight Arrow Connector 20"/>
          <p:cNvCxnSpPr>
            <a:stCxn id="6" idx="3"/>
          </p:cNvCxnSpPr>
          <p:nvPr/>
        </p:nvCxnSpPr>
        <p:spPr>
          <a:xfrm flipV="1">
            <a:off x="817381" y="4394639"/>
            <a:ext cx="11101624" cy="1737"/>
          </a:xfrm>
          <a:prstGeom prst="straightConnector1">
            <a:avLst/>
          </a:prstGeom>
          <a:ln w="28575">
            <a:solidFill>
              <a:srgbClr val="FF0000">
                <a:alpha val="20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427655" y="270344"/>
            <a:ext cx="4596568" cy="6832640"/>
          </a:xfrm>
          <a:prstGeom prst="rect">
            <a:avLst/>
          </a:prstGeom>
          <a:noFill/>
          <a:ln>
            <a:solidFill>
              <a:srgbClr val="FF0000">
                <a:alpha val="20000"/>
              </a:srgbClr>
            </a:solidFill>
          </a:ln>
        </p:spPr>
        <p:txBody>
          <a:bodyPr wrap="square" rtlCol="0">
            <a:spAutoFit/>
          </a:bodyPr>
          <a:lstStyle/>
          <a:p>
            <a:r>
              <a:rPr lang="en-CA" sz="1050" dirty="0"/>
              <a:t>How did you estimate..? </a:t>
            </a:r>
          </a:p>
          <a:p>
            <a:r>
              <a:rPr lang="en-CA" sz="1050" dirty="0"/>
              <a:t>Explain how the referent helped you…? </a:t>
            </a:r>
          </a:p>
          <a:p>
            <a:r>
              <a:rPr lang="en-CA" sz="1050" dirty="0"/>
              <a:t>Is the total closer to 5 or 10? </a:t>
            </a:r>
          </a:p>
          <a:p>
            <a:r>
              <a:rPr lang="en-CA" sz="1050" dirty="0"/>
              <a:t>When might you need to partition numbers? </a:t>
            </a:r>
          </a:p>
          <a:p>
            <a:r>
              <a:rPr lang="en-CA" sz="1050" dirty="0"/>
              <a:t>What strategies did you use to solve the problem? </a:t>
            </a:r>
          </a:p>
          <a:p>
            <a:r>
              <a:rPr lang="en-CA" sz="1050" dirty="0"/>
              <a:t>How would you justify your solution?  </a:t>
            </a:r>
          </a:p>
          <a:p>
            <a:r>
              <a:rPr lang="en-CA" sz="1050" dirty="0"/>
              <a:t>_________________________________________________________________</a:t>
            </a:r>
          </a:p>
          <a:p>
            <a:r>
              <a:rPr lang="en-CA" sz="1050" dirty="0"/>
              <a:t> </a:t>
            </a:r>
          </a:p>
          <a:p>
            <a:r>
              <a:rPr lang="en-CA" sz="1050" dirty="0"/>
              <a:t>When you explored ways to …, how can you prove that you have the same ….? </a:t>
            </a:r>
          </a:p>
          <a:p>
            <a:r>
              <a:rPr lang="en-CA" sz="1050" dirty="0"/>
              <a:t>When might you need to …? </a:t>
            </a:r>
          </a:p>
          <a:p>
            <a:r>
              <a:rPr lang="en-CA" sz="1050" dirty="0"/>
              <a:t>How many ways..? Show your strategies. </a:t>
            </a:r>
          </a:p>
          <a:p>
            <a:r>
              <a:rPr lang="en-CA" sz="1050" dirty="0"/>
              <a:t>How might you apply what you learned...? </a:t>
            </a:r>
          </a:p>
          <a:p>
            <a:r>
              <a:rPr lang="en-CA" sz="1050" dirty="0"/>
              <a:t>Why did you choose a specific strategy? </a:t>
            </a:r>
          </a:p>
          <a:p>
            <a:r>
              <a:rPr lang="en-CA" sz="1050" dirty="0"/>
              <a:t>_________________________________________________________________</a:t>
            </a:r>
          </a:p>
          <a:p>
            <a:r>
              <a:rPr lang="en-CA" sz="1050" dirty="0"/>
              <a:t> </a:t>
            </a:r>
          </a:p>
          <a:p>
            <a:r>
              <a:rPr lang="en-CA" sz="1050" dirty="0"/>
              <a:t>What did you notice? </a:t>
            </a:r>
          </a:p>
          <a:p>
            <a:r>
              <a:rPr lang="en-CA" sz="1050" dirty="0"/>
              <a:t>How could you represent you thinking (concretely, pictorially, symbolically)?</a:t>
            </a:r>
          </a:p>
          <a:p>
            <a:r>
              <a:rPr lang="en-CA" sz="1050" dirty="0"/>
              <a:t>How would you explain the strategy you used? </a:t>
            </a:r>
          </a:p>
          <a:p>
            <a:r>
              <a:rPr lang="en-CA" sz="1050" dirty="0"/>
              <a:t>Explain how you solved the problem. </a:t>
            </a:r>
          </a:p>
          <a:p>
            <a:r>
              <a:rPr lang="en-CA" sz="1050" dirty="0"/>
              <a:t>Explain what you learned. </a:t>
            </a:r>
          </a:p>
          <a:p>
            <a:r>
              <a:rPr lang="en-CA" sz="1050" dirty="0"/>
              <a:t>Draw a picture to show your thinking.</a:t>
            </a:r>
          </a:p>
          <a:p>
            <a:r>
              <a:rPr lang="en-CA" sz="1050" dirty="0"/>
              <a:t>How would you describe your solution? </a:t>
            </a:r>
          </a:p>
          <a:p>
            <a:r>
              <a:rPr lang="en-CA" sz="1050" dirty="0"/>
              <a:t>How would you model the concept and explain your thinking to others? </a:t>
            </a:r>
          </a:p>
          <a:p>
            <a:r>
              <a:rPr lang="en-CA" sz="1050" dirty="0"/>
              <a:t>Describe and compare… </a:t>
            </a:r>
          </a:p>
          <a:p>
            <a:r>
              <a:rPr lang="en-CA" sz="1050" dirty="0"/>
              <a:t>How would you interpret the relationships…? </a:t>
            </a:r>
          </a:p>
          <a:p>
            <a:r>
              <a:rPr lang="en-CA" sz="1050" dirty="0"/>
              <a:t>Explain how you know…     Why does this make sense? </a:t>
            </a:r>
          </a:p>
          <a:p>
            <a:r>
              <a:rPr lang="en-CA" sz="1050" dirty="0"/>
              <a:t>Explore representing and describing …        What did you notice? </a:t>
            </a:r>
          </a:p>
          <a:p>
            <a:r>
              <a:rPr lang="en-CA" sz="1050" dirty="0"/>
              <a:t>How did you use technology to explore…? </a:t>
            </a:r>
          </a:p>
          <a:p>
            <a:r>
              <a:rPr lang="en-CA" sz="1050" dirty="0"/>
              <a:t>How did you use technology to solve the </a:t>
            </a:r>
            <a:r>
              <a:rPr lang="en-CA" sz="1050" dirty="0" smtClean="0"/>
              <a:t>problem</a:t>
            </a:r>
            <a:r>
              <a:rPr lang="en-CA" sz="1050" dirty="0"/>
              <a:t>? </a:t>
            </a:r>
          </a:p>
          <a:p>
            <a:r>
              <a:rPr lang="en-CA" sz="1050" dirty="0"/>
              <a:t>How did you use technology to communicate and </a:t>
            </a:r>
            <a:r>
              <a:rPr lang="en-CA" sz="1050" dirty="0" smtClean="0"/>
              <a:t>represent </a:t>
            </a:r>
            <a:r>
              <a:rPr lang="en-CA" sz="1050" dirty="0"/>
              <a:t>your thinking? </a:t>
            </a:r>
          </a:p>
          <a:p>
            <a:r>
              <a:rPr lang="en-CA" sz="1050" dirty="0"/>
              <a:t>Express your thoughts about your discoveries. </a:t>
            </a:r>
          </a:p>
          <a:p>
            <a:r>
              <a:rPr lang="en-CA" sz="1050" dirty="0"/>
              <a:t>_________________________________________________________________</a:t>
            </a:r>
          </a:p>
          <a:p>
            <a:r>
              <a:rPr lang="en-CA" sz="1050" dirty="0"/>
              <a:t> </a:t>
            </a:r>
          </a:p>
          <a:p>
            <a:r>
              <a:rPr lang="en-CA" sz="1050" dirty="0"/>
              <a:t>How did you visualize to help solve the problem? </a:t>
            </a:r>
          </a:p>
          <a:p>
            <a:r>
              <a:rPr lang="en-CA" sz="1050" dirty="0"/>
              <a:t>Describe what you visualized when you were solving the problem. </a:t>
            </a:r>
          </a:p>
          <a:p>
            <a:r>
              <a:rPr lang="en-CA" sz="1050" dirty="0"/>
              <a:t>When might you use what you have learned? </a:t>
            </a:r>
          </a:p>
          <a:p>
            <a:r>
              <a:rPr lang="en-CA" sz="1050" dirty="0"/>
              <a:t>How might this connect to other mathematical concepts?   </a:t>
            </a:r>
          </a:p>
          <a:p>
            <a:r>
              <a:rPr lang="en-CA" sz="1050" dirty="0"/>
              <a:t>How might you apply what you have learned? </a:t>
            </a:r>
          </a:p>
          <a:p>
            <a:r>
              <a:rPr lang="en-CA" sz="1050" dirty="0"/>
              <a:t>Demonstrate how you know this can be applied to other situations. </a:t>
            </a:r>
          </a:p>
          <a:p>
            <a:r>
              <a:rPr lang="en-CA" sz="1050" dirty="0"/>
              <a:t>How is this problem like something you solved before? 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35568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94" y="1893279"/>
            <a:ext cx="11999011" cy="4194539"/>
          </a:xfrm>
          <a:prstGeom prst="rect">
            <a:avLst/>
          </a:prstGeom>
          <a:gradFill>
            <a:gsLst>
              <a:gs pos="1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78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rgbClr val="FF0000">
                <a:alpha val="12941"/>
              </a:srgbClr>
            </a:solidFill>
          </a:ln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GOOD ACTIVITIES</a:t>
            </a:r>
            <a:br>
              <a:rPr lang="en-US" dirty="0" smtClean="0"/>
            </a:br>
            <a:r>
              <a:rPr lang="en-US" dirty="0" smtClean="0"/>
              <a:t>Then and Now</a:t>
            </a:r>
            <a:endParaRPr lang="en-CA" dirty="0"/>
          </a:p>
        </p:txBody>
      </p:sp>
      <p:sp>
        <p:nvSpPr>
          <p:cNvPr id="6" name="Rectangle 5"/>
          <p:cNvSpPr/>
          <p:nvPr/>
        </p:nvSpPr>
        <p:spPr>
          <a:xfrm>
            <a:off x="127490" y="4331938"/>
            <a:ext cx="689891" cy="128875"/>
          </a:xfrm>
          <a:prstGeom prst="rect">
            <a:avLst/>
          </a:prstGeom>
          <a:noFill/>
          <a:ln w="38100">
            <a:solidFill>
              <a:srgbClr val="FF0000">
                <a:alpha val="12941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" name="Rectangle 6"/>
          <p:cNvSpPr/>
          <p:nvPr/>
        </p:nvSpPr>
        <p:spPr>
          <a:xfrm>
            <a:off x="127490" y="4848548"/>
            <a:ext cx="689891" cy="128875"/>
          </a:xfrm>
          <a:prstGeom prst="rect">
            <a:avLst/>
          </a:prstGeom>
          <a:noFill/>
          <a:ln w="38100">
            <a:solidFill>
              <a:srgbClr val="FF0000">
                <a:alpha val="12941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Rectangle 7"/>
          <p:cNvSpPr/>
          <p:nvPr/>
        </p:nvSpPr>
        <p:spPr>
          <a:xfrm>
            <a:off x="127489" y="3794825"/>
            <a:ext cx="689891" cy="128875"/>
          </a:xfrm>
          <a:prstGeom prst="rect">
            <a:avLst/>
          </a:prstGeom>
          <a:noFill/>
          <a:ln w="38100">
            <a:solidFill>
              <a:srgbClr val="FF0000">
                <a:alpha val="12941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Rectangle 8"/>
          <p:cNvSpPr/>
          <p:nvPr/>
        </p:nvSpPr>
        <p:spPr>
          <a:xfrm>
            <a:off x="127488" y="2999231"/>
            <a:ext cx="689891" cy="128875"/>
          </a:xfrm>
          <a:prstGeom prst="rect">
            <a:avLst/>
          </a:prstGeom>
          <a:noFill/>
          <a:ln w="38100">
            <a:solidFill>
              <a:srgbClr val="FF0000">
                <a:alpha val="12941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3" name="Straight Arrow Connector 2"/>
          <p:cNvCxnSpPr/>
          <p:nvPr/>
        </p:nvCxnSpPr>
        <p:spPr>
          <a:xfrm flipH="1" flipV="1">
            <a:off x="472433" y="2628900"/>
            <a:ext cx="266" cy="1703039"/>
          </a:xfrm>
          <a:prstGeom prst="straightConnector1">
            <a:avLst/>
          </a:prstGeom>
          <a:ln w="28575">
            <a:solidFill>
              <a:srgbClr val="FF0000">
                <a:alpha val="12941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6" idx="2"/>
          </p:cNvCxnSpPr>
          <p:nvPr/>
        </p:nvCxnSpPr>
        <p:spPr>
          <a:xfrm flipH="1">
            <a:off x="472433" y="4460813"/>
            <a:ext cx="3" cy="1343097"/>
          </a:xfrm>
          <a:prstGeom prst="straightConnector1">
            <a:avLst/>
          </a:prstGeom>
          <a:ln w="28575">
            <a:solidFill>
              <a:srgbClr val="FF0000">
                <a:alpha val="12941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2242039" y="4331937"/>
            <a:ext cx="689891" cy="128875"/>
          </a:xfrm>
          <a:prstGeom prst="rect">
            <a:avLst/>
          </a:prstGeom>
          <a:noFill/>
          <a:ln w="38100">
            <a:solidFill>
              <a:srgbClr val="FF0000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" name="Rectangle 16"/>
          <p:cNvSpPr/>
          <p:nvPr/>
        </p:nvSpPr>
        <p:spPr>
          <a:xfrm>
            <a:off x="8555785" y="4342129"/>
            <a:ext cx="689891" cy="128875"/>
          </a:xfrm>
          <a:prstGeom prst="rect">
            <a:avLst/>
          </a:prstGeom>
          <a:noFill/>
          <a:ln w="38100">
            <a:solidFill>
              <a:srgbClr val="FF0000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8" name="Rectangle 17"/>
          <p:cNvSpPr/>
          <p:nvPr/>
        </p:nvSpPr>
        <p:spPr>
          <a:xfrm>
            <a:off x="6447794" y="4331937"/>
            <a:ext cx="689891" cy="128875"/>
          </a:xfrm>
          <a:prstGeom prst="rect">
            <a:avLst/>
          </a:prstGeom>
          <a:noFill/>
          <a:ln w="38100">
            <a:solidFill>
              <a:srgbClr val="FF0000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" name="Rectangle 18"/>
          <p:cNvSpPr/>
          <p:nvPr/>
        </p:nvSpPr>
        <p:spPr>
          <a:xfrm>
            <a:off x="5047873" y="4342129"/>
            <a:ext cx="689891" cy="128875"/>
          </a:xfrm>
          <a:prstGeom prst="rect">
            <a:avLst/>
          </a:prstGeom>
          <a:noFill/>
          <a:ln w="38100">
            <a:solidFill>
              <a:srgbClr val="FF0000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0" name="Rectangle 19"/>
          <p:cNvSpPr/>
          <p:nvPr/>
        </p:nvSpPr>
        <p:spPr>
          <a:xfrm>
            <a:off x="2931930" y="4330201"/>
            <a:ext cx="689891" cy="128875"/>
          </a:xfrm>
          <a:prstGeom prst="rect">
            <a:avLst/>
          </a:prstGeom>
          <a:noFill/>
          <a:ln w="38100">
            <a:solidFill>
              <a:srgbClr val="FF0000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21" name="Straight Arrow Connector 20"/>
          <p:cNvCxnSpPr>
            <a:stCxn id="6" idx="3"/>
          </p:cNvCxnSpPr>
          <p:nvPr/>
        </p:nvCxnSpPr>
        <p:spPr>
          <a:xfrm flipV="1">
            <a:off x="817381" y="4394639"/>
            <a:ext cx="11101624" cy="1737"/>
          </a:xfrm>
          <a:prstGeom prst="straightConnector1">
            <a:avLst/>
          </a:prstGeom>
          <a:ln w="28575">
            <a:solidFill>
              <a:srgbClr val="FF0000">
                <a:alpha val="20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427655" y="270344"/>
            <a:ext cx="4596568" cy="6463308"/>
          </a:xfrm>
          <a:prstGeom prst="rect">
            <a:avLst/>
          </a:prstGeom>
          <a:noFill/>
          <a:ln>
            <a:solidFill>
              <a:srgbClr val="FF0000">
                <a:alpha val="20000"/>
              </a:srgbClr>
            </a:solidFill>
          </a:ln>
        </p:spPr>
        <p:txBody>
          <a:bodyPr wrap="square" rtlCol="0">
            <a:spAutoFit/>
          </a:bodyPr>
          <a:lstStyle/>
          <a:p>
            <a:r>
              <a:rPr lang="en-CA" dirty="0" smtClean="0"/>
              <a:t>What </a:t>
            </a:r>
            <a:r>
              <a:rPr lang="en-CA" dirty="0"/>
              <a:t>did you notice? </a:t>
            </a:r>
          </a:p>
          <a:p>
            <a:r>
              <a:rPr lang="en-CA" dirty="0"/>
              <a:t>How could you represent you thinking (concretely, pictorially, symbolically)?</a:t>
            </a:r>
          </a:p>
          <a:p>
            <a:r>
              <a:rPr lang="en-CA" dirty="0"/>
              <a:t>How would you explain the strategy you used? </a:t>
            </a:r>
          </a:p>
          <a:p>
            <a:r>
              <a:rPr lang="en-CA" dirty="0"/>
              <a:t>Explain how you solved the problem. </a:t>
            </a:r>
          </a:p>
          <a:p>
            <a:r>
              <a:rPr lang="en-CA" dirty="0"/>
              <a:t>Explain what you learned. </a:t>
            </a:r>
          </a:p>
          <a:p>
            <a:r>
              <a:rPr lang="en-CA" dirty="0"/>
              <a:t>Draw a picture to show your thinking.</a:t>
            </a:r>
          </a:p>
          <a:p>
            <a:r>
              <a:rPr lang="en-CA" dirty="0"/>
              <a:t>How would you describe your solution? </a:t>
            </a:r>
          </a:p>
          <a:p>
            <a:r>
              <a:rPr lang="en-CA" dirty="0"/>
              <a:t>How would you model the concept and explain your thinking to others? </a:t>
            </a:r>
          </a:p>
          <a:p>
            <a:r>
              <a:rPr lang="en-CA" dirty="0"/>
              <a:t>Describe and compare… </a:t>
            </a:r>
          </a:p>
          <a:p>
            <a:r>
              <a:rPr lang="en-CA" dirty="0"/>
              <a:t>How would you interpret the relationships…? </a:t>
            </a:r>
          </a:p>
          <a:p>
            <a:r>
              <a:rPr lang="en-CA" dirty="0"/>
              <a:t>Explain how you know…     Why does this make sense? </a:t>
            </a:r>
          </a:p>
          <a:p>
            <a:r>
              <a:rPr lang="en-CA" dirty="0"/>
              <a:t>Explore representing and describing …        What did you notice? </a:t>
            </a:r>
          </a:p>
          <a:p>
            <a:r>
              <a:rPr lang="en-CA" dirty="0"/>
              <a:t>How did you use technology to explore…? </a:t>
            </a:r>
          </a:p>
          <a:p>
            <a:r>
              <a:rPr lang="en-CA" dirty="0"/>
              <a:t>How did you use technology to solve the </a:t>
            </a:r>
            <a:r>
              <a:rPr lang="en-CA" dirty="0" smtClean="0"/>
              <a:t>problem</a:t>
            </a:r>
            <a:r>
              <a:rPr lang="en-CA" dirty="0"/>
              <a:t>? </a:t>
            </a:r>
          </a:p>
          <a:p>
            <a:r>
              <a:rPr lang="en-CA" dirty="0"/>
              <a:t>How did you use technology to communicate and </a:t>
            </a:r>
            <a:r>
              <a:rPr lang="en-CA" dirty="0" smtClean="0"/>
              <a:t>represent </a:t>
            </a:r>
            <a:r>
              <a:rPr lang="en-CA" dirty="0"/>
              <a:t>your thinking? </a:t>
            </a:r>
          </a:p>
          <a:p>
            <a:r>
              <a:rPr lang="en-CA" dirty="0"/>
              <a:t>Express your thoughts about your discoveries. </a:t>
            </a:r>
          </a:p>
          <a:p>
            <a:endParaRPr lang="en-CA" sz="2000" dirty="0"/>
          </a:p>
        </p:txBody>
      </p:sp>
    </p:spTree>
    <p:extLst>
      <p:ext uri="{BB962C8B-B14F-4D97-AF65-F5344CB8AC3E}">
        <p14:creationId xmlns:p14="http://schemas.microsoft.com/office/powerpoint/2010/main" val="3683868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94" y="1893279"/>
            <a:ext cx="11999011" cy="4194539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ASSESSMENT</a:t>
            </a:r>
            <a:br>
              <a:rPr lang="en-US" dirty="0" smtClean="0"/>
            </a:br>
            <a:r>
              <a:rPr lang="en-US" dirty="0" smtClean="0"/>
              <a:t>Then and Now</a:t>
            </a:r>
            <a:endParaRPr lang="en-CA" dirty="0"/>
          </a:p>
        </p:txBody>
      </p:sp>
      <p:sp>
        <p:nvSpPr>
          <p:cNvPr id="2" name="Rectangle 1"/>
          <p:cNvSpPr/>
          <p:nvPr/>
        </p:nvSpPr>
        <p:spPr>
          <a:xfrm>
            <a:off x="2236272" y="2758488"/>
            <a:ext cx="689891" cy="1288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" name="Rectangle 5"/>
          <p:cNvSpPr/>
          <p:nvPr/>
        </p:nvSpPr>
        <p:spPr>
          <a:xfrm>
            <a:off x="9254135" y="3814946"/>
            <a:ext cx="689891" cy="1288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" name="Rectangle 6"/>
          <p:cNvSpPr/>
          <p:nvPr/>
        </p:nvSpPr>
        <p:spPr>
          <a:xfrm>
            <a:off x="4344068" y="3805317"/>
            <a:ext cx="689891" cy="1288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Rectangle 7"/>
          <p:cNvSpPr/>
          <p:nvPr/>
        </p:nvSpPr>
        <p:spPr>
          <a:xfrm>
            <a:off x="2235201" y="3814947"/>
            <a:ext cx="689891" cy="1288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Rectangle 8"/>
          <p:cNvSpPr/>
          <p:nvPr/>
        </p:nvSpPr>
        <p:spPr>
          <a:xfrm>
            <a:off x="2244225" y="4593018"/>
            <a:ext cx="689891" cy="1288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Rectangle 9"/>
          <p:cNvSpPr/>
          <p:nvPr/>
        </p:nvSpPr>
        <p:spPr>
          <a:xfrm>
            <a:off x="823909" y="3821467"/>
            <a:ext cx="689891" cy="1288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" name="Rectangle 10"/>
          <p:cNvSpPr/>
          <p:nvPr/>
        </p:nvSpPr>
        <p:spPr>
          <a:xfrm>
            <a:off x="5744668" y="3814947"/>
            <a:ext cx="689891" cy="1288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" name="Rectangle 11"/>
          <p:cNvSpPr/>
          <p:nvPr/>
        </p:nvSpPr>
        <p:spPr>
          <a:xfrm>
            <a:off x="131683" y="4211778"/>
            <a:ext cx="689891" cy="128875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srgbClr val="00B0F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31681" y="3430729"/>
            <a:ext cx="689891" cy="128875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srgbClr val="00B0F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31682" y="5270265"/>
            <a:ext cx="689891" cy="128875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srgbClr val="00B0F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934116" y="2041624"/>
            <a:ext cx="679150" cy="330274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6" name="Rectangle 15"/>
          <p:cNvSpPr/>
          <p:nvPr/>
        </p:nvSpPr>
        <p:spPr>
          <a:xfrm>
            <a:off x="5751053" y="2069704"/>
            <a:ext cx="689891" cy="302194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" name="Rectangle 16"/>
          <p:cNvSpPr/>
          <p:nvPr/>
        </p:nvSpPr>
        <p:spPr>
          <a:xfrm>
            <a:off x="8528858" y="1900844"/>
            <a:ext cx="3519453" cy="471054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8" name="Straight Arrow Connector 17"/>
          <p:cNvCxnSpPr/>
          <p:nvPr/>
        </p:nvCxnSpPr>
        <p:spPr>
          <a:xfrm flipH="1">
            <a:off x="2581218" y="1573782"/>
            <a:ext cx="7951" cy="516836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246853" y="3874317"/>
            <a:ext cx="459545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9952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ttp://pathawayhomes.com/image_store/uploads/3/9/4/6/9/ar135346042196493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613" r="-1"/>
          <a:stretch/>
        </p:blipFill>
        <p:spPr bwMode="auto">
          <a:xfrm>
            <a:off x="1444036" y="2348881"/>
            <a:ext cx="3139797" cy="2367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CA" b="1" dirty="0" smtClean="0"/>
          </a:p>
          <a:p>
            <a:pPr algn="ctr">
              <a:buNone/>
            </a:pPr>
            <a:endParaRPr lang="en-CA" b="1" dirty="0" smtClean="0"/>
          </a:p>
          <a:p>
            <a:pPr algn="ctr">
              <a:buNone/>
            </a:pPr>
            <a:r>
              <a:rPr lang="en-CA" sz="4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THANK YOU!</a:t>
            </a:r>
          </a:p>
          <a:p>
            <a:pPr algn="ctr">
              <a:buNone/>
            </a:pPr>
            <a:endParaRPr lang="en-CA" sz="4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>
              <a:buNone/>
            </a:pPr>
            <a:r>
              <a:rPr lang="en-CA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liljedahl@sfu.ca</a:t>
            </a:r>
          </a:p>
          <a:p>
            <a:pPr algn="ctr">
              <a:buNone/>
            </a:pPr>
            <a:r>
              <a:rPr lang="en-CA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www.peterliljedahl.com/presentations 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42325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735248" y="1122363"/>
            <a:ext cx="7932751" cy="2387600"/>
          </a:xfrm>
        </p:spPr>
        <p:txBody>
          <a:bodyPr>
            <a:normAutofit fontScale="90000"/>
          </a:bodyPr>
          <a:lstStyle/>
          <a:p>
            <a:pPr algn="l"/>
            <a:r>
              <a:rPr lang="en-CA" dirty="0" smtClean="0"/>
              <a:t>CONCEPTUALIZING AND ACTUALIZING THE NEW CURRICULUM</a:t>
            </a:r>
            <a:endParaRPr lang="en-CA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735248" y="3602038"/>
            <a:ext cx="7932752" cy="1655762"/>
          </a:xfrm>
        </p:spPr>
        <p:txBody>
          <a:bodyPr/>
          <a:lstStyle/>
          <a:p>
            <a:pPr algn="l"/>
            <a:endParaRPr lang="en-CA" dirty="0" smtClean="0"/>
          </a:p>
          <a:p>
            <a:pPr algn="l"/>
            <a:r>
              <a:rPr lang="en-CA" sz="3200" dirty="0" smtClean="0"/>
              <a:t>Peter Liljedahl</a:t>
            </a:r>
            <a:endParaRPr lang="en-CA" sz="3200" dirty="0"/>
          </a:p>
        </p:txBody>
      </p:sp>
    </p:spTree>
    <p:extLst>
      <p:ext uri="{BB962C8B-B14F-4D97-AF65-F5344CB8AC3E}">
        <p14:creationId xmlns:p14="http://schemas.microsoft.com/office/powerpoint/2010/main" val="3171733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94" y="1893279"/>
            <a:ext cx="11999011" cy="4194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4270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BC Curriculum Revisions</a:t>
            </a:r>
            <a:endParaRPr lang="en-CA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500"/>
              </a:spcBef>
            </a:pPr>
            <a:r>
              <a:rPr lang="en-CA" dirty="0" smtClean="0"/>
              <a:t>1968</a:t>
            </a:r>
            <a:r>
              <a:rPr lang="en-CA" i="1" dirty="0" smtClean="0"/>
              <a:t>ish</a:t>
            </a:r>
            <a:r>
              <a:rPr lang="en-CA" dirty="0" smtClean="0"/>
              <a:t>  → what</a:t>
            </a:r>
          </a:p>
          <a:p>
            <a:pPr>
              <a:spcBef>
                <a:spcPts val="1500"/>
              </a:spcBef>
            </a:pPr>
            <a:r>
              <a:rPr lang="en-CA" dirty="0" smtClean="0"/>
              <a:t>1976</a:t>
            </a:r>
            <a:r>
              <a:rPr lang="en-CA" i="1" dirty="0" smtClean="0"/>
              <a:t>ish</a:t>
            </a:r>
            <a:r>
              <a:rPr lang="en-CA" dirty="0" smtClean="0"/>
              <a:t>  → what </a:t>
            </a:r>
          </a:p>
          <a:p>
            <a:pPr>
              <a:spcBef>
                <a:spcPts val="1500"/>
              </a:spcBef>
            </a:pPr>
            <a:r>
              <a:rPr lang="en-CA" dirty="0" smtClean="0"/>
              <a:t>1984</a:t>
            </a:r>
            <a:r>
              <a:rPr lang="en-CA" i="1" dirty="0" smtClean="0"/>
              <a:t>ish</a:t>
            </a:r>
            <a:r>
              <a:rPr lang="en-CA" dirty="0" smtClean="0"/>
              <a:t>  → what + </a:t>
            </a:r>
            <a:r>
              <a:rPr lang="en-CA" sz="900" dirty="0" smtClean="0"/>
              <a:t>how</a:t>
            </a:r>
          </a:p>
          <a:p>
            <a:pPr>
              <a:spcBef>
                <a:spcPts val="1500"/>
              </a:spcBef>
            </a:pPr>
            <a:r>
              <a:rPr lang="en-CA" dirty="0" smtClean="0"/>
              <a:t>1994</a:t>
            </a:r>
            <a:r>
              <a:rPr lang="en-CA" i="1" dirty="0" smtClean="0"/>
              <a:t>ish</a:t>
            </a:r>
            <a:r>
              <a:rPr lang="en-CA" dirty="0" smtClean="0"/>
              <a:t>  → what + </a:t>
            </a:r>
            <a:r>
              <a:rPr lang="en-CA" sz="1200" dirty="0" smtClean="0"/>
              <a:t>how</a:t>
            </a:r>
          </a:p>
          <a:p>
            <a:pPr>
              <a:spcBef>
                <a:spcPts val="1500"/>
              </a:spcBef>
            </a:pPr>
            <a:r>
              <a:rPr lang="en-CA" dirty="0" smtClean="0"/>
              <a:t>2003</a:t>
            </a:r>
            <a:r>
              <a:rPr lang="en-CA" i="1" dirty="0" smtClean="0"/>
              <a:t>ish</a:t>
            </a:r>
            <a:r>
              <a:rPr lang="en-CA" dirty="0" smtClean="0"/>
              <a:t>  → what + </a:t>
            </a:r>
            <a:r>
              <a:rPr lang="en-CA" sz="1600" dirty="0" smtClean="0"/>
              <a:t>how</a:t>
            </a:r>
          </a:p>
          <a:p>
            <a:pPr>
              <a:spcBef>
                <a:spcPts val="1500"/>
              </a:spcBef>
            </a:pPr>
            <a:r>
              <a:rPr lang="en-CA" dirty="0" smtClean="0"/>
              <a:t>2008</a:t>
            </a:r>
            <a:r>
              <a:rPr lang="en-CA" i="1" dirty="0" smtClean="0"/>
              <a:t>ish</a:t>
            </a:r>
            <a:r>
              <a:rPr lang="en-CA" dirty="0" smtClean="0"/>
              <a:t>  → what + </a:t>
            </a:r>
            <a:r>
              <a:rPr lang="en-CA" sz="2000" dirty="0" smtClean="0"/>
              <a:t>how</a:t>
            </a:r>
          </a:p>
          <a:p>
            <a:r>
              <a:rPr lang="en-CA" dirty="0" smtClean="0"/>
              <a:t>2015</a:t>
            </a:r>
            <a:r>
              <a:rPr lang="en-CA" i="1" dirty="0">
                <a:solidFill>
                  <a:schemeClr val="bg1"/>
                </a:solidFill>
              </a:rPr>
              <a:t>ish</a:t>
            </a:r>
            <a:r>
              <a:rPr lang="en-CA" sz="3200" dirty="0" smtClean="0"/>
              <a:t>  </a:t>
            </a:r>
            <a:r>
              <a:rPr lang="en-CA" dirty="0" smtClean="0"/>
              <a:t>→</a:t>
            </a:r>
            <a:r>
              <a:rPr lang="en-CA" sz="3200" dirty="0" smtClean="0"/>
              <a:t> </a:t>
            </a:r>
            <a:r>
              <a:rPr lang="en-CA" sz="3600" dirty="0" smtClean="0"/>
              <a:t>how</a:t>
            </a:r>
            <a:r>
              <a:rPr lang="en-CA" dirty="0" smtClean="0"/>
              <a:t>+ </a:t>
            </a:r>
            <a:r>
              <a:rPr lang="en-CA" sz="2400" dirty="0" smtClean="0"/>
              <a:t>what</a:t>
            </a:r>
            <a:endParaRPr lang="en-CA" sz="2400" dirty="0"/>
          </a:p>
        </p:txBody>
      </p:sp>
    </p:spTree>
    <p:extLst>
      <p:ext uri="{BB962C8B-B14F-4D97-AF65-F5344CB8AC3E}">
        <p14:creationId xmlns:p14="http://schemas.microsoft.com/office/powerpoint/2010/main" val="1179098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936" y="377388"/>
            <a:ext cx="6173061" cy="5953956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667721" y="2360909"/>
            <a:ext cx="6111493" cy="3109993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Rectangle 7"/>
          <p:cNvSpPr/>
          <p:nvPr/>
        </p:nvSpPr>
        <p:spPr>
          <a:xfrm>
            <a:off x="4249119" y="5931933"/>
            <a:ext cx="2530095" cy="39941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Rectangle 9"/>
          <p:cNvSpPr/>
          <p:nvPr/>
        </p:nvSpPr>
        <p:spPr>
          <a:xfrm>
            <a:off x="655998" y="5931932"/>
            <a:ext cx="2610170" cy="39941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" name="Rectangle 10"/>
          <p:cNvSpPr/>
          <p:nvPr/>
        </p:nvSpPr>
        <p:spPr>
          <a:xfrm>
            <a:off x="3763505" y="1499777"/>
            <a:ext cx="3015709" cy="79882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55347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10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936" y="377388"/>
            <a:ext cx="6173061" cy="5953956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648659" y="5931933"/>
            <a:ext cx="2610170" cy="39941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" name="Rectangle 10"/>
          <p:cNvSpPr/>
          <p:nvPr/>
        </p:nvSpPr>
        <p:spPr>
          <a:xfrm>
            <a:off x="3763505" y="1499777"/>
            <a:ext cx="3015709" cy="79882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2464231" y="2355742"/>
            <a:ext cx="1712562" cy="3456122"/>
          </a:xfrm>
          <a:prstGeom prst="straightConnector1">
            <a:avLst/>
          </a:prstGeom>
          <a:ln w="5715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1093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936" y="377388"/>
            <a:ext cx="6173061" cy="5953956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667721" y="2360909"/>
            <a:ext cx="6111493" cy="3109993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09769" y="210518"/>
            <a:ext cx="3702795" cy="6447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300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936" y="377388"/>
            <a:ext cx="6173061" cy="5953956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4249119" y="5931933"/>
            <a:ext cx="2530095" cy="39941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Rectangle 9"/>
          <p:cNvSpPr/>
          <p:nvPr/>
        </p:nvSpPr>
        <p:spPr>
          <a:xfrm>
            <a:off x="652474" y="5933240"/>
            <a:ext cx="2610170" cy="39941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36478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936" y="376081"/>
            <a:ext cx="6178128" cy="5205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0142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MATHEMATICS </a:t>
            </a:r>
            <a:r>
              <a:rPr lang="en-US" dirty="0" smtClean="0"/>
              <a:t>1</a:t>
            </a:r>
            <a:br>
              <a:rPr lang="en-US" dirty="0" smtClean="0"/>
            </a:br>
            <a:r>
              <a:rPr lang="en-US" dirty="0" smtClean="0"/>
              <a:t>Foundations </a:t>
            </a:r>
            <a:r>
              <a:rPr lang="en-US" dirty="0"/>
              <a:t>and Pre-Calculus</a:t>
            </a:r>
            <a:endParaRPr lang="en-CA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826788"/>
          </a:xfrm>
        </p:spPr>
        <p:txBody>
          <a:bodyPr>
            <a:normAutofit fontScale="40000" lnSpcReduction="20000"/>
          </a:bodyPr>
          <a:lstStyle/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b="1" dirty="0"/>
              <a:t>Reasoning and analyzing</a:t>
            </a:r>
            <a:endParaRPr lang="en-CA" dirty="0"/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en-US" dirty="0"/>
              <a:t>Inductively and deductively reason and use logic to explore, make connections, predict, analyze, generalize, and make conclusions</a:t>
            </a:r>
            <a:endParaRPr lang="en-CA" dirty="0"/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en-US" dirty="0"/>
              <a:t>Estimate</a:t>
            </a:r>
            <a:endParaRPr lang="en-CA" dirty="0"/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en-US" dirty="0"/>
              <a:t>Develop and apply mental math strategies</a:t>
            </a:r>
            <a:endParaRPr lang="en-CA" dirty="0"/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en-US" dirty="0"/>
              <a:t>Use tools {appropriate technology) to explore and create patterns, examine relationships, and test conjectures</a:t>
            </a:r>
            <a:endParaRPr lang="en-CA" dirty="0"/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endParaRPr lang="en-US" b="1" dirty="0" smtClean="0"/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b="1" dirty="0" smtClean="0"/>
              <a:t>Understanding </a:t>
            </a:r>
            <a:r>
              <a:rPr lang="en-US" b="1" dirty="0"/>
              <a:t>and solving</a:t>
            </a:r>
            <a:endParaRPr lang="en-CA" dirty="0"/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en-US" dirty="0"/>
              <a:t>Implement multiple strategies to solve problems in both abstract and real-life situations using different cultural perspectives</a:t>
            </a:r>
            <a:endParaRPr lang="en-CA" dirty="0"/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en-US" dirty="0"/>
              <a:t>Develop, construct, and apply mathematical understanding through play, inquiry, and problem solving</a:t>
            </a:r>
            <a:endParaRPr lang="en-CA" dirty="0"/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endParaRPr lang="en-US" b="1" dirty="0" smtClean="0"/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b="1" dirty="0" smtClean="0"/>
              <a:t>Communicating </a:t>
            </a:r>
            <a:r>
              <a:rPr lang="en-US" b="1" dirty="0"/>
              <a:t>and representing</a:t>
            </a:r>
            <a:endParaRPr lang="en-CA" dirty="0"/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en-US" dirty="0"/>
              <a:t>Use mathematical vocabulary and language to contribute to mathematical discussions</a:t>
            </a:r>
            <a:endParaRPr lang="en-CA" dirty="0"/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en-US" dirty="0"/>
              <a:t>Communicate in a variety of ways</a:t>
            </a:r>
            <a:endParaRPr lang="en-CA" dirty="0"/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en-US" dirty="0"/>
              <a:t>Explain, clarify, and justify mathematical ideas</a:t>
            </a:r>
            <a:endParaRPr lang="en-CA" dirty="0"/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en-US" dirty="0"/>
              <a:t>Develop mathematical understanding through concrete, pictorial, and symbolic representations</a:t>
            </a:r>
            <a:endParaRPr lang="en-CA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dirty="0"/>
              <a:t>Use technology appropriately to record, communicate, and represent </a:t>
            </a:r>
            <a:r>
              <a:rPr lang="en-US" dirty="0" smtClean="0"/>
              <a:t>thinking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endParaRPr lang="en-US" b="1" dirty="0" smtClean="0"/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b="1" dirty="0" smtClean="0"/>
              <a:t>Connecting </a:t>
            </a:r>
            <a:r>
              <a:rPr lang="en-US" b="1" dirty="0"/>
              <a:t>and reflecting</a:t>
            </a:r>
            <a:endParaRPr lang="en-CA" dirty="0"/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en-US" dirty="0"/>
              <a:t>Visualize and describe mathematical concepts</a:t>
            </a:r>
            <a:endParaRPr lang="en-CA" dirty="0"/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en-US" dirty="0"/>
              <a:t>Explore, apply, and connect mathematical concepts to each other and make mathematical connections to other disciplines and the real world</a:t>
            </a:r>
            <a:endParaRPr lang="en-CA" dirty="0"/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en-US" dirty="0"/>
              <a:t>Use dynamic visualizations to explore geometric and graphical relationships</a:t>
            </a:r>
            <a:endParaRPr lang="en-CA" dirty="0"/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en-US" dirty="0"/>
              <a:t>Use mathematical arguments to support personal choices and recognize the consequences</a:t>
            </a:r>
            <a:endParaRPr lang="en-CA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dirty="0"/>
              <a:t>Apply cultural perspectives of First Peoples to the concepts of locating, measuring, and numbering</a:t>
            </a:r>
            <a:endParaRPr lang="en-CA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7388842" y="1825625"/>
            <a:ext cx="3964957" cy="4351338"/>
          </a:xfrm>
        </p:spPr>
        <p:txBody>
          <a:bodyPr>
            <a:normAutofit fontScale="40000" lnSpcReduction="20000"/>
          </a:bodyPr>
          <a:lstStyle/>
          <a:p>
            <a:pPr lvl="0">
              <a:spcBef>
                <a:spcPts val="300"/>
              </a:spcBef>
            </a:pPr>
            <a:endParaRPr lang="en-US" dirty="0" smtClean="0"/>
          </a:p>
          <a:p>
            <a:pPr lvl="0">
              <a:spcBef>
                <a:spcPts val="300"/>
              </a:spcBef>
            </a:pPr>
            <a:endParaRPr lang="en-US" dirty="0"/>
          </a:p>
          <a:p>
            <a:pPr lvl="0">
              <a:spcBef>
                <a:spcPts val="300"/>
              </a:spcBef>
            </a:pPr>
            <a:endParaRPr lang="en-US" dirty="0" smtClean="0"/>
          </a:p>
          <a:p>
            <a:pPr lvl="0">
              <a:spcBef>
                <a:spcPts val="300"/>
              </a:spcBef>
            </a:pPr>
            <a:endParaRPr lang="en-US" dirty="0"/>
          </a:p>
          <a:p>
            <a:pPr lvl="0">
              <a:spcBef>
                <a:spcPts val="600"/>
              </a:spcBef>
            </a:pPr>
            <a:r>
              <a:rPr lang="en-US" dirty="0" smtClean="0"/>
              <a:t>strategies </a:t>
            </a:r>
            <a:r>
              <a:rPr lang="en-US" dirty="0"/>
              <a:t>to solve puzzles and win games</a:t>
            </a:r>
            <a:endParaRPr lang="en-CA" dirty="0"/>
          </a:p>
          <a:p>
            <a:pPr lvl="0">
              <a:spcBef>
                <a:spcPts val="600"/>
              </a:spcBef>
            </a:pPr>
            <a:r>
              <a:rPr lang="en-US" dirty="0"/>
              <a:t>primary trigonometric ratios</a:t>
            </a:r>
            <a:endParaRPr lang="en-CA" dirty="0"/>
          </a:p>
          <a:p>
            <a:pPr lvl="0">
              <a:spcBef>
                <a:spcPts val="600"/>
              </a:spcBef>
            </a:pPr>
            <a:r>
              <a:rPr lang="en-US" dirty="0"/>
              <a:t>metric and imperial measurement conversions</a:t>
            </a:r>
            <a:endParaRPr lang="en-CA" dirty="0"/>
          </a:p>
          <a:p>
            <a:pPr lvl="0">
              <a:spcBef>
                <a:spcPts val="600"/>
              </a:spcBef>
            </a:pPr>
            <a:r>
              <a:rPr lang="en-US" dirty="0"/>
              <a:t>analysis of measures of central tendency, including outliers</a:t>
            </a:r>
            <a:endParaRPr lang="en-CA" dirty="0"/>
          </a:p>
          <a:p>
            <a:pPr lvl="0">
              <a:spcBef>
                <a:spcPts val="600"/>
              </a:spcBef>
            </a:pPr>
            <a:r>
              <a:rPr lang="en-US" dirty="0"/>
              <a:t>experimental  probability</a:t>
            </a:r>
            <a:endParaRPr lang="en-CA" dirty="0"/>
          </a:p>
          <a:p>
            <a:pPr lvl="0">
              <a:spcBef>
                <a:spcPts val="600"/>
              </a:spcBef>
            </a:pPr>
            <a:r>
              <a:rPr lang="en-US" dirty="0"/>
              <a:t>income, including taxes and deductions</a:t>
            </a:r>
            <a:endParaRPr lang="en-CA" dirty="0"/>
          </a:p>
          <a:p>
            <a:pPr lvl="0">
              <a:spcBef>
                <a:spcPts val="600"/>
              </a:spcBef>
            </a:pPr>
            <a:r>
              <a:rPr lang="en-US" dirty="0"/>
              <a:t>savings and compound interest</a:t>
            </a:r>
            <a:endParaRPr lang="en-CA" dirty="0"/>
          </a:p>
          <a:p>
            <a:pPr lvl="0">
              <a:spcBef>
                <a:spcPts val="600"/>
              </a:spcBef>
            </a:pPr>
            <a:r>
              <a:rPr lang="en-US" dirty="0"/>
              <a:t>area and volume</a:t>
            </a:r>
            <a:endParaRPr lang="en-CA" dirty="0"/>
          </a:p>
          <a:p>
            <a:pPr lvl="0">
              <a:spcBef>
                <a:spcPts val="600"/>
              </a:spcBef>
            </a:pPr>
            <a:r>
              <a:rPr lang="en-US" dirty="0"/>
              <a:t>relations among data, graphs, and situations</a:t>
            </a:r>
            <a:endParaRPr lang="en-CA" dirty="0"/>
          </a:p>
          <a:p>
            <a:pPr lvl="0">
              <a:spcBef>
                <a:spcPts val="600"/>
              </a:spcBef>
            </a:pPr>
            <a:r>
              <a:rPr lang="en-US" dirty="0"/>
              <a:t>powers with integral exponents</a:t>
            </a:r>
            <a:endParaRPr lang="en-CA" dirty="0"/>
          </a:p>
          <a:p>
            <a:pPr lvl="0">
              <a:spcBef>
                <a:spcPts val="600"/>
              </a:spcBef>
            </a:pPr>
            <a:r>
              <a:rPr lang="en-US" dirty="0"/>
              <a:t>multiplication of polynomial expressions</a:t>
            </a:r>
            <a:endParaRPr lang="en-CA" dirty="0"/>
          </a:p>
          <a:p>
            <a:pPr lvl="0">
              <a:spcBef>
                <a:spcPts val="600"/>
              </a:spcBef>
            </a:pPr>
            <a:r>
              <a:rPr lang="en-US" dirty="0"/>
              <a:t>common factors and trinomial factoring</a:t>
            </a:r>
            <a:endParaRPr lang="en-CA" dirty="0"/>
          </a:p>
          <a:p>
            <a:pPr lvl="0">
              <a:spcBef>
                <a:spcPts val="600"/>
              </a:spcBef>
            </a:pPr>
            <a:r>
              <a:rPr lang="en-US" dirty="0"/>
              <a:t>linear equations with rational coefficients</a:t>
            </a:r>
            <a:endParaRPr lang="en-CA" dirty="0"/>
          </a:p>
          <a:p>
            <a:pPr>
              <a:spcBef>
                <a:spcPts val="600"/>
              </a:spcBef>
            </a:pPr>
            <a:r>
              <a:rPr lang="en-US" dirty="0"/>
              <a:t>linear relations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88949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</TotalTime>
  <Words>995</Words>
  <Application>Microsoft Office PowerPoint</Application>
  <PresentationFormat>Widescreen</PresentationFormat>
  <Paragraphs>188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Office Theme</vt:lpstr>
      <vt:lpstr>PowerPoint Presentation</vt:lpstr>
      <vt:lpstr>CONCEPTUALIZING AND ACTUALIZING THE NEW CURRICULUM</vt:lpstr>
      <vt:lpstr>BC Curriculum Revisions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MATHEMATICS 1 Foundations and Pre-Calculus</vt:lpstr>
      <vt:lpstr>SCIENCE 9</vt:lpstr>
      <vt:lpstr>THINKOLOGY &amp; LEARNIFICATION 9</vt:lpstr>
      <vt:lpstr>TEACHING AT THE INTERSECTIONS Unintended Consequences</vt:lpstr>
      <vt:lpstr>GOOD ACTIVITIES Then and Now</vt:lpstr>
      <vt:lpstr>GOOD ACTIVITIES Then and Now</vt:lpstr>
      <vt:lpstr>GOOD ACTIVITIES Then and Now</vt:lpstr>
      <vt:lpstr>GOOD ACTIVITIES Then and Now</vt:lpstr>
      <vt:lpstr>GOOD ACTIVITIES Then and Now</vt:lpstr>
      <vt:lpstr>ASSESSMENT Then and Now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MATHEMATICS 1 Foundations and Pre-Calculus</dc:title>
  <dc:creator>Peter Liljedahl</dc:creator>
  <cp:lastModifiedBy>Peter Liljedahl</cp:lastModifiedBy>
  <cp:revision>29</cp:revision>
  <dcterms:created xsi:type="dcterms:W3CDTF">2015-09-12T05:12:54Z</dcterms:created>
  <dcterms:modified xsi:type="dcterms:W3CDTF">2015-11-27T18:23:16Z</dcterms:modified>
</cp:coreProperties>
</file>