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560" y="-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916411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 would like to linger on the task the students have to do, and to anticipate something interesting that happens after the videoclip we show: Davide, in a posture that express self-confidence, says that to obtain the two thirds of two thirds they need to multiply. This is correct, and elementary arithmetic. M and L, which have high achievement in math, should have recognized this, but this does not happen. Why? Our clip + our analysis explains it.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 would like to linger on the task the students have to do, and to anticipate something interesting that happens after the videoclip we show: Davide, in a posture that express self-confidence, says that to obtain the two thirds of two thirds they need to multiply. This is correct, and elementary arithmetic. M and L, which have high achievement in math, should have recognized this, but this does not happen. Why? Our clip + our analysis explains 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sz="6400" cap="all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15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5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5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5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5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49" name="Shape 49"/>
          <p:cNvSpPr/>
          <p:nvPr/>
        </p:nvSpPr>
        <p:spPr>
          <a:xfrm>
            <a:off x="9316727" y="8672265"/>
            <a:ext cx="346342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606060"/>
                </a:solidFill>
              </a:rPr>
              <a:t>September 26, 2014</a:t>
            </a:r>
          </a:p>
        </p:txBody>
      </p:sp>
      <p:sp>
        <p:nvSpPr>
          <p:cNvPr id="50" name="Shape 50"/>
          <p:cNvSpPr/>
          <p:nvPr/>
        </p:nvSpPr>
        <p:spPr>
          <a:xfrm>
            <a:off x="5429955" y="8634166"/>
            <a:ext cx="291479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MAVI 20 - Falun</a:t>
            </a:r>
          </a:p>
        </p:txBody>
      </p:sp>
      <p:sp>
        <p:nvSpPr>
          <p:cNvPr id="51" name="Shape 51"/>
          <p:cNvSpPr/>
          <p:nvPr/>
        </p:nvSpPr>
        <p:spPr>
          <a:xfrm>
            <a:off x="8317653" y="8634165"/>
            <a:ext cx="16526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06060"/>
                </a:solidFill>
              </a:rPr>
              <a:t>1</a:t>
            </a:r>
          </a:p>
        </p:txBody>
      </p:sp>
      <p:sp>
        <p:nvSpPr>
          <p:cNvPr id="52" name="Shape 52"/>
          <p:cNvSpPr/>
          <p:nvPr/>
        </p:nvSpPr>
        <p:spPr>
          <a:xfrm>
            <a:off x="122833" y="2236613"/>
            <a:ext cx="12759135" cy="1838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6400"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Seeing student’s interactions through teachers’ eyes </a:t>
            </a:r>
          </a:p>
        </p:txBody>
      </p:sp>
      <p:sp>
        <p:nvSpPr>
          <p:cNvPr id="53" name="Shape 53"/>
          <p:cNvSpPr/>
          <p:nvPr/>
        </p:nvSpPr>
        <p:spPr>
          <a:xfrm>
            <a:off x="6502400" y="4927599"/>
            <a:ext cx="361444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Chiara Andrà, Peter Liljedahl</a:t>
            </a:r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teachers’ fictional writing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600660"/>
                </a:solidFill>
              </a:rPr>
              <a:t>nathalie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2117827" y="2584450"/>
            <a:ext cx="4477206" cy="2543637"/>
          </a:xfrm>
          <a:prstGeom prst="rect">
            <a:avLst/>
          </a:prstGeom>
        </p:spPr>
        <p:txBody>
          <a:bodyPr/>
          <a:lstStyle/>
          <a:p>
            <a:pPr marL="489973" lvl="0" indent="-489973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M</a:t>
            </a:r>
          </a:p>
          <a:p>
            <a:pPr marL="830474" lvl="1" indent="-432329" defTabSz="55499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works with fractions</a:t>
            </a:r>
          </a:p>
          <a:p>
            <a:pPr marL="830474" lvl="1" indent="-432329" defTabSz="55499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procedure</a:t>
            </a:r>
          </a:p>
          <a:p>
            <a:pPr marL="489973" lvl="0" indent="-489973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gazes intensively to L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10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7333053" y="2584450"/>
            <a:ext cx="5436730" cy="254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89973" lvl="0" indent="-489973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L</a:t>
            </a:r>
          </a:p>
          <a:p>
            <a:pPr marL="830474" lvl="1" indent="-432329" algn="l" defTabSz="554990">
              <a:spcBef>
                <a:spcPts val="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the overall sense</a:t>
            </a:r>
          </a:p>
          <a:p>
            <a:pPr marL="830474" lvl="1" indent="-432329" algn="l" defTabSz="554990">
              <a:spcBef>
                <a:spcPts val="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skips fractions</a:t>
            </a:r>
          </a:p>
          <a:p>
            <a:pPr marL="489973" lvl="0" indent="-489973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glances away from M</a:t>
            </a:r>
          </a:p>
        </p:txBody>
      </p:sp>
      <p:sp>
        <p:nvSpPr>
          <p:cNvPr id="118" name="Shape 118"/>
          <p:cNvSpPr/>
          <p:nvPr/>
        </p:nvSpPr>
        <p:spPr>
          <a:xfrm>
            <a:off x="3524044" y="6416401"/>
            <a:ext cx="5436730" cy="2326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67218" lvl="0" indent="-467218" algn="l" defTabSz="449833">
              <a:spcBef>
                <a:spcPts val="3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606060"/>
                </a:solidFill>
              </a:rPr>
              <a:t>D is ignored</a:t>
            </a:r>
          </a:p>
          <a:p>
            <a:pPr marL="743203" lvl="1" indent="-420497" algn="l" defTabSz="449833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606060"/>
                </a:solidFill>
              </a:rPr>
              <a:t>prompting questions</a:t>
            </a:r>
          </a:p>
          <a:p>
            <a:pPr marL="743203" lvl="1" indent="-420497" algn="l" defTabSz="449833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606060"/>
                </a:solidFill>
              </a:rPr>
              <a:t>wants to understand</a:t>
            </a:r>
          </a:p>
          <a:p>
            <a:pPr marL="467218" lvl="0" indent="-467218" algn="l" defTabSz="449833">
              <a:spcBef>
                <a:spcPts val="3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606060"/>
                </a:solidFill>
              </a:rPr>
              <a:t>no gazes</a:t>
            </a:r>
          </a:p>
        </p:txBody>
      </p:sp>
      <p:sp>
        <p:nvSpPr>
          <p:cNvPr id="119" name="Shape 119"/>
          <p:cNvSpPr/>
          <p:nvPr/>
        </p:nvSpPr>
        <p:spPr>
          <a:xfrm>
            <a:off x="2010129" y="7046138"/>
            <a:ext cx="5626017" cy="68736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 don’t feel comfortable with this</a:t>
            </a:r>
          </a:p>
        </p:txBody>
      </p:sp>
      <p:sp>
        <p:nvSpPr>
          <p:cNvPr id="120" name="Shape 120"/>
          <p:cNvSpPr/>
          <p:nvPr/>
        </p:nvSpPr>
        <p:spPr>
          <a:xfrm>
            <a:off x="3429401" y="8126817"/>
            <a:ext cx="6287036" cy="68737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 want to understand. This is too fast</a:t>
            </a:r>
          </a:p>
        </p:txBody>
      </p:sp>
      <p:sp>
        <p:nvSpPr>
          <p:cNvPr id="121" name="Shape 121"/>
          <p:cNvSpPr/>
          <p:nvPr/>
        </p:nvSpPr>
        <p:spPr>
          <a:xfrm>
            <a:off x="6411750" y="8901913"/>
            <a:ext cx="5626017" cy="68736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 feel totally irrelevant</a:t>
            </a:r>
          </a:p>
        </p:txBody>
      </p:sp>
      <p:sp>
        <p:nvSpPr>
          <p:cNvPr id="122" name="Shape 122"/>
          <p:cNvSpPr/>
          <p:nvPr/>
        </p:nvSpPr>
        <p:spPr>
          <a:xfrm>
            <a:off x="203195" y="3121691"/>
            <a:ext cx="5953280" cy="68736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 need a pen to write my thoughts</a:t>
            </a:r>
          </a:p>
        </p:txBody>
      </p:sp>
      <p:sp>
        <p:nvSpPr>
          <p:cNvPr id="123" name="Shape 123"/>
          <p:cNvSpPr/>
          <p:nvPr/>
        </p:nvSpPr>
        <p:spPr>
          <a:xfrm>
            <a:off x="847957" y="3853600"/>
            <a:ext cx="5953280" cy="68736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 get where you’re (L) going</a:t>
            </a:r>
          </a:p>
        </p:txBody>
      </p:sp>
      <p:sp>
        <p:nvSpPr>
          <p:cNvPr id="124" name="Shape 124"/>
          <p:cNvSpPr/>
          <p:nvPr/>
        </p:nvSpPr>
        <p:spPr>
          <a:xfrm>
            <a:off x="631527" y="4585509"/>
            <a:ext cx="6571891" cy="68736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I’m going to ignore D. He doesn’t get it</a:t>
            </a:r>
          </a:p>
        </p:txBody>
      </p:sp>
      <p:sp>
        <p:nvSpPr>
          <p:cNvPr id="125" name="Shape 125"/>
          <p:cNvSpPr/>
          <p:nvPr/>
        </p:nvSpPr>
        <p:spPr>
          <a:xfrm>
            <a:off x="7340087" y="4395641"/>
            <a:ext cx="4477207" cy="117650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I’m going to do the problem my way</a:t>
            </a:r>
          </a:p>
        </p:txBody>
      </p:sp>
      <p:sp>
        <p:nvSpPr>
          <p:cNvPr id="126" name="Shape 126"/>
          <p:cNvSpPr/>
          <p:nvPr/>
        </p:nvSpPr>
        <p:spPr>
          <a:xfrm>
            <a:off x="7751379" y="3232862"/>
            <a:ext cx="4379804" cy="105722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Let’s work systematically together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teachers’ fictional writing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600660"/>
                </a:solidFill>
              </a:rPr>
              <a:t>John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2117827" y="2584450"/>
            <a:ext cx="4477206" cy="2543637"/>
          </a:xfrm>
          <a:prstGeom prst="rect">
            <a:avLst/>
          </a:prstGeom>
        </p:spPr>
        <p:txBody>
          <a:bodyPr/>
          <a:lstStyle/>
          <a:p>
            <a:pPr marL="489973" lvl="0" indent="-489973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M</a:t>
            </a:r>
          </a:p>
          <a:p>
            <a:pPr marL="830474" lvl="1" indent="-432329" defTabSz="55499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works with fractions</a:t>
            </a:r>
          </a:p>
          <a:p>
            <a:pPr marL="830474" lvl="1" indent="-432329" defTabSz="55499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procedure</a:t>
            </a:r>
          </a:p>
          <a:p>
            <a:pPr marL="489973" lvl="0" indent="-489973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gazes intensively to L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11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7333053" y="2584450"/>
            <a:ext cx="5436730" cy="254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89973" lvl="0" indent="-489973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L</a:t>
            </a:r>
          </a:p>
          <a:p>
            <a:pPr marL="830474" lvl="1" indent="-432329" algn="l" defTabSz="554990">
              <a:spcBef>
                <a:spcPts val="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the overall sense</a:t>
            </a:r>
          </a:p>
          <a:p>
            <a:pPr marL="830474" lvl="1" indent="-432329" algn="l" defTabSz="554990">
              <a:spcBef>
                <a:spcPts val="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skips fractions</a:t>
            </a:r>
          </a:p>
          <a:p>
            <a:pPr marL="489973" lvl="0" indent="-489973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glances away from M</a:t>
            </a:r>
          </a:p>
        </p:txBody>
      </p:sp>
      <p:sp>
        <p:nvSpPr>
          <p:cNvPr id="132" name="Shape 132"/>
          <p:cNvSpPr/>
          <p:nvPr/>
        </p:nvSpPr>
        <p:spPr>
          <a:xfrm>
            <a:off x="3524044" y="6416401"/>
            <a:ext cx="5436730" cy="2326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67218" lvl="0" indent="-467218" algn="l" defTabSz="449833">
              <a:spcBef>
                <a:spcPts val="3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606060"/>
                </a:solidFill>
              </a:rPr>
              <a:t>D is ignored</a:t>
            </a:r>
          </a:p>
          <a:p>
            <a:pPr marL="743203" lvl="1" indent="-420497" algn="l" defTabSz="449833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606060"/>
                </a:solidFill>
              </a:rPr>
              <a:t>prompting questions</a:t>
            </a:r>
          </a:p>
          <a:p>
            <a:pPr marL="743203" lvl="1" indent="-420497" algn="l" defTabSz="449833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606060"/>
                </a:solidFill>
              </a:rPr>
              <a:t>wants to understand</a:t>
            </a:r>
          </a:p>
          <a:p>
            <a:pPr marL="467218" lvl="0" indent="-467218" algn="l" defTabSz="449833">
              <a:spcBef>
                <a:spcPts val="3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606060"/>
                </a:solidFill>
              </a:rPr>
              <a:t>no gazes</a:t>
            </a:r>
          </a:p>
        </p:txBody>
      </p:sp>
      <p:sp>
        <p:nvSpPr>
          <p:cNvPr id="133" name="Shape 133"/>
          <p:cNvSpPr/>
          <p:nvPr/>
        </p:nvSpPr>
        <p:spPr>
          <a:xfrm>
            <a:off x="3445849" y="7046138"/>
            <a:ext cx="4477207" cy="1659482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Slow down,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       catch me up…</a:t>
            </a:r>
          </a:p>
        </p:txBody>
      </p:sp>
      <p:sp>
        <p:nvSpPr>
          <p:cNvPr id="134" name="Shape 134"/>
          <p:cNvSpPr/>
          <p:nvPr/>
        </p:nvSpPr>
        <p:spPr>
          <a:xfrm>
            <a:off x="993113" y="4430335"/>
            <a:ext cx="5226464" cy="68736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Please, D, just be quiet.</a:t>
            </a:r>
          </a:p>
        </p:txBody>
      </p:sp>
      <p:sp>
        <p:nvSpPr>
          <p:cNvPr id="135" name="Shape 135"/>
          <p:cNvSpPr/>
          <p:nvPr/>
        </p:nvSpPr>
        <p:spPr>
          <a:xfrm>
            <a:off x="7340087" y="4395641"/>
            <a:ext cx="4477207" cy="68736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I’ll just ignore D</a:t>
            </a:r>
          </a:p>
        </p:txBody>
      </p:sp>
      <p:sp>
        <p:nvSpPr>
          <p:cNvPr id="136" name="Shape 136"/>
          <p:cNvSpPr/>
          <p:nvPr/>
        </p:nvSpPr>
        <p:spPr>
          <a:xfrm>
            <a:off x="7751379" y="3283661"/>
            <a:ext cx="4379804" cy="809607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Cooperation with M</a:t>
            </a:r>
          </a:p>
        </p:txBody>
      </p:sp>
      <p:sp>
        <p:nvSpPr>
          <p:cNvPr id="137" name="Shape 137"/>
          <p:cNvSpPr/>
          <p:nvPr/>
        </p:nvSpPr>
        <p:spPr>
          <a:xfrm>
            <a:off x="1958368" y="3251632"/>
            <a:ext cx="4379804" cy="105722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Why did we get stuck with D in our team?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teachers’ fictional writing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600660"/>
                </a:solidFill>
              </a:rPr>
              <a:t>HELENE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2117827" y="2584450"/>
            <a:ext cx="4477206" cy="2543637"/>
          </a:xfrm>
          <a:prstGeom prst="rect">
            <a:avLst/>
          </a:prstGeom>
        </p:spPr>
        <p:txBody>
          <a:bodyPr/>
          <a:lstStyle/>
          <a:p>
            <a:pPr marL="489973" lvl="0" indent="-489973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M</a:t>
            </a:r>
          </a:p>
          <a:p>
            <a:pPr marL="830474" lvl="1" indent="-432329" defTabSz="55499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works with fractions</a:t>
            </a:r>
          </a:p>
          <a:p>
            <a:pPr marL="830474" lvl="1" indent="-432329" defTabSz="55499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procedure</a:t>
            </a:r>
          </a:p>
          <a:p>
            <a:pPr marL="489973" lvl="0" indent="-489973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gazes intensively to L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12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333053" y="2584450"/>
            <a:ext cx="5436730" cy="254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89973" lvl="0" indent="-489973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L</a:t>
            </a:r>
          </a:p>
          <a:p>
            <a:pPr marL="830474" lvl="1" indent="-432329" algn="l" defTabSz="554990">
              <a:spcBef>
                <a:spcPts val="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the overall sense</a:t>
            </a:r>
          </a:p>
          <a:p>
            <a:pPr marL="830474" lvl="1" indent="-432329" algn="l" defTabSz="554990">
              <a:spcBef>
                <a:spcPts val="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skips fractions</a:t>
            </a:r>
          </a:p>
          <a:p>
            <a:pPr marL="489973" lvl="0" indent="-489973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glances away from M</a:t>
            </a:r>
          </a:p>
        </p:txBody>
      </p:sp>
      <p:sp>
        <p:nvSpPr>
          <p:cNvPr id="143" name="Shape 143"/>
          <p:cNvSpPr/>
          <p:nvPr/>
        </p:nvSpPr>
        <p:spPr>
          <a:xfrm>
            <a:off x="3524044" y="6416401"/>
            <a:ext cx="5436730" cy="2326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67218" lvl="0" indent="-467218" algn="l" defTabSz="449833">
              <a:spcBef>
                <a:spcPts val="3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606060"/>
                </a:solidFill>
              </a:rPr>
              <a:t>D is ignored</a:t>
            </a:r>
          </a:p>
          <a:p>
            <a:pPr marL="743203" lvl="1" indent="-420497" algn="l" defTabSz="449833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606060"/>
                </a:solidFill>
              </a:rPr>
              <a:t>prompting questions</a:t>
            </a:r>
          </a:p>
          <a:p>
            <a:pPr marL="743203" lvl="1" indent="-420497" algn="l" defTabSz="449833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606060"/>
                </a:solidFill>
              </a:rPr>
              <a:t>wants to understand</a:t>
            </a:r>
          </a:p>
          <a:p>
            <a:pPr marL="467218" lvl="0" indent="-467218" algn="l" defTabSz="449833">
              <a:spcBef>
                <a:spcPts val="3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606060"/>
                </a:solidFill>
              </a:rPr>
              <a:t>no gazes</a:t>
            </a:r>
          </a:p>
        </p:txBody>
      </p:sp>
      <p:sp>
        <p:nvSpPr>
          <p:cNvPr id="144" name="Shape 144"/>
          <p:cNvSpPr/>
          <p:nvPr/>
        </p:nvSpPr>
        <p:spPr>
          <a:xfrm>
            <a:off x="3445849" y="7046138"/>
            <a:ext cx="4477207" cy="1659482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 wish you guys would let me at least think about it</a:t>
            </a:r>
          </a:p>
        </p:txBody>
      </p:sp>
      <p:sp>
        <p:nvSpPr>
          <p:cNvPr id="145" name="Shape 145"/>
          <p:cNvSpPr/>
          <p:nvPr/>
        </p:nvSpPr>
        <p:spPr>
          <a:xfrm>
            <a:off x="7390975" y="3205828"/>
            <a:ext cx="4477207" cy="1148832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 have my own idea,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 I want to try first</a:t>
            </a:r>
          </a:p>
        </p:txBody>
      </p:sp>
      <p:sp>
        <p:nvSpPr>
          <p:cNvPr id="146" name="Shape 146"/>
          <p:cNvSpPr/>
          <p:nvPr/>
        </p:nvSpPr>
        <p:spPr>
          <a:xfrm>
            <a:off x="620076" y="3121691"/>
            <a:ext cx="5463654" cy="68736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I see how to do it, so just let me</a:t>
            </a:r>
          </a:p>
        </p:txBody>
      </p:sp>
      <p:sp>
        <p:nvSpPr>
          <p:cNvPr id="147" name="Shape 147"/>
          <p:cNvSpPr/>
          <p:nvPr/>
        </p:nvSpPr>
        <p:spPr>
          <a:xfrm>
            <a:off x="874517" y="3859352"/>
            <a:ext cx="4954772" cy="68736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Ssshh! I’m trying to think</a:t>
            </a:r>
          </a:p>
        </p:txBody>
      </p:sp>
      <p:sp>
        <p:nvSpPr>
          <p:cNvPr id="148" name="Shape 148"/>
          <p:cNvSpPr/>
          <p:nvPr/>
        </p:nvSpPr>
        <p:spPr>
          <a:xfrm>
            <a:off x="1289885" y="4597012"/>
            <a:ext cx="4954771" cy="68736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Stop interrupting me!</a:t>
            </a:r>
          </a:p>
        </p:txBody>
      </p:sp>
      <p:sp>
        <p:nvSpPr>
          <p:cNvPr id="149" name="Shape 149"/>
          <p:cNvSpPr/>
          <p:nvPr/>
        </p:nvSpPr>
        <p:spPr>
          <a:xfrm>
            <a:off x="7125082" y="4533115"/>
            <a:ext cx="5008993" cy="114883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You made a mistake, you  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    should have listened to me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task 2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508000" y="6008626"/>
            <a:ext cx="11988800" cy="2678177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Which is the number of all the possible </a:t>
            </a:r>
            <a:r>
              <a:rPr sz="2800" i="1">
                <a:solidFill>
                  <a:srgbClr val="606060"/>
                </a:solidFill>
              </a:rPr>
              <a:t>cinquinas</a:t>
            </a:r>
            <a:r>
              <a:rPr sz="2800">
                <a:solidFill>
                  <a:srgbClr val="606060"/>
                </a:solidFill>
              </a:rPr>
              <a:t>?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13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154" name="image.png"/>
          <p:cNvPicPr/>
          <p:nvPr/>
        </p:nvPicPr>
        <p:blipFill>
          <a:blip r:embed="rId3">
            <a:extLst/>
          </a:blip>
          <a:srcRect l="24966" t="44377" r="30455" b="39035"/>
          <a:stretch>
            <a:fillRect/>
          </a:stretch>
        </p:blipFill>
        <p:spPr>
          <a:xfrm>
            <a:off x="2040092" y="3460948"/>
            <a:ext cx="10179935" cy="2831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14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159" name="image.png"/>
          <p:cNvPicPr/>
          <p:nvPr/>
        </p:nvPicPr>
        <p:blipFill>
          <a:blip r:embed="rId2">
            <a:extLst/>
          </a:blip>
          <a:srcRect l="30075" t="21293" r="12181" b="4801"/>
          <a:stretch>
            <a:fillRect/>
          </a:stretch>
        </p:blipFill>
        <p:spPr>
          <a:xfrm>
            <a:off x="2489529" y="8334"/>
            <a:ext cx="10570318" cy="9736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data analysis</a:t>
            </a:r>
          </a:p>
        </p:txBody>
      </p:sp>
      <p:graphicFrame>
        <p:nvGraphicFramePr>
          <p:cNvPr id="162" name="Table 162"/>
          <p:cNvGraphicFramePr/>
          <p:nvPr/>
        </p:nvGraphicFramePr>
        <p:xfrm>
          <a:off x="1348916" y="3440679"/>
          <a:ext cx="10306968" cy="48280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315366"/>
                <a:gridCol w="2997199"/>
                <a:gridCol w="2997199"/>
                <a:gridCol w="2997199"/>
              </a:tblGrid>
              <a:tr h="1609346">
                <a:tc>
                  <a:txBody>
                    <a:bodyPr/>
                    <a:lstStyle/>
                    <a:p>
                      <a:pPr lvl="0" defTabSz="914400">
                        <a:defRPr sz="2800" cap="all" spc="112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cap="all" spc="112">
                          <a:solidFill>
                            <a:srgbClr val="FFFFF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# proactive utterances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cap="all" spc="112">
                          <a:solidFill>
                            <a:srgbClr val="FFFFF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# reactive utterances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cap="all" spc="112">
                          <a:solidFill>
                            <a:srgbClr val="FFFFF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gazes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09346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3
+6 self-talks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firstly no-where
then at F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609346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firstly at paper
then at A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our own interpretation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455474" y="2296082"/>
            <a:ext cx="5931235" cy="3476167"/>
          </a:xfrm>
          <a:prstGeom prst="rect">
            <a:avLst/>
          </a:prstGeom>
        </p:spPr>
        <p:txBody>
          <a:bodyPr/>
          <a:lstStyle/>
          <a:p>
            <a:pPr marL="551257" lvl="0" indent="-551257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34">
                <a:solidFill>
                  <a:srgbClr val="606060"/>
                </a:solidFill>
              </a:rPr>
              <a:t>A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at the beginning: his own solution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“failure”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recognises F</a:t>
            </a:r>
          </a:p>
          <a:p>
            <a:pPr marL="407451" lvl="0" indent="-407451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606060"/>
                </a:solidFill>
              </a:rPr>
              <a:t>no-where gazes</a:t>
            </a:r>
          </a:p>
          <a:p>
            <a:pPr marL="407451" lvl="0" indent="-407451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606060"/>
                </a:solidFill>
              </a:rPr>
              <a:t>then, gazes to F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16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4025311" y="5915213"/>
            <a:ext cx="5436730" cy="320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89973" lvl="0" indent="-489973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F</a:t>
            </a:r>
          </a:p>
          <a:p>
            <a:pPr marL="743055" lvl="1" indent="-386820" algn="l" defTabSz="496570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wants to understand</a:t>
            </a:r>
          </a:p>
          <a:p>
            <a:pPr marL="743055" lvl="1" indent="-386820" algn="l" defTabSz="496570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A is too fast</a:t>
            </a:r>
          </a:p>
          <a:p>
            <a:pPr marL="438396" lvl="0" indent="-438396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looks at the paper</a:t>
            </a:r>
          </a:p>
          <a:p>
            <a:pPr marL="438396" lvl="0" indent="-438396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seeks for the teacher’s help</a:t>
            </a:r>
          </a:p>
        </p:txBody>
      </p:sp>
      <p:pic>
        <p:nvPicPr>
          <p:cNvPr id="16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6668" y="2203063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6668" y="6350002"/>
            <a:ext cx="3289301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 rot="16200000" flipH="1">
            <a:off x="10006318" y="4873432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 flipV="1">
            <a:off x="8841938" y="2115201"/>
            <a:ext cx="1" cy="6920847"/>
          </a:xfrm>
          <a:prstGeom prst="line">
            <a:avLst/>
          </a:pr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/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455474" y="2296082"/>
            <a:ext cx="5931235" cy="3476167"/>
          </a:xfrm>
          <a:prstGeom prst="rect">
            <a:avLst/>
          </a:prstGeom>
        </p:spPr>
        <p:txBody>
          <a:bodyPr/>
          <a:lstStyle/>
          <a:p>
            <a:pPr marL="551257" lvl="0" indent="-551257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34">
                <a:solidFill>
                  <a:srgbClr val="606060"/>
                </a:solidFill>
              </a:rPr>
              <a:t>A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at the beginning: his own solution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“failure”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recognises F</a:t>
            </a:r>
          </a:p>
          <a:p>
            <a:pPr marL="407451" lvl="0" indent="-407451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606060"/>
                </a:solidFill>
              </a:rPr>
              <a:t>no-where gazes</a:t>
            </a:r>
          </a:p>
          <a:p>
            <a:pPr marL="407451" lvl="0" indent="-407451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606060"/>
                </a:solidFill>
              </a:rPr>
              <a:t>then, gazes to F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17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4025311" y="5915213"/>
            <a:ext cx="5436730" cy="320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89973" lvl="0" indent="-489973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F</a:t>
            </a:r>
          </a:p>
          <a:p>
            <a:pPr marL="743055" lvl="1" indent="-386820" algn="l" defTabSz="496570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wants to understand</a:t>
            </a:r>
          </a:p>
          <a:p>
            <a:pPr marL="743055" lvl="1" indent="-386820" algn="l" defTabSz="496570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A is too fast</a:t>
            </a:r>
          </a:p>
          <a:p>
            <a:pPr marL="438396" lvl="0" indent="-438396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looks at the paper</a:t>
            </a:r>
          </a:p>
          <a:p>
            <a:pPr marL="438396" lvl="0" indent="-438396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seeks for the teacher’s help</a:t>
            </a:r>
          </a:p>
        </p:txBody>
      </p:sp>
      <p:pic>
        <p:nvPicPr>
          <p:cNvPr id="17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6668" y="2203063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6668" y="6350002"/>
            <a:ext cx="3289301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 rot="16200000" flipH="1">
            <a:off x="10006318" y="4873432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2328115" y="6555119"/>
            <a:ext cx="5931235" cy="735979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Maybe I have not understood</a:t>
            </a:r>
          </a:p>
        </p:txBody>
      </p:sp>
      <p:sp>
        <p:nvSpPr>
          <p:cNvPr id="180" name="Shape 180"/>
          <p:cNvSpPr/>
          <p:nvPr/>
        </p:nvSpPr>
        <p:spPr>
          <a:xfrm>
            <a:off x="3239445" y="8267101"/>
            <a:ext cx="5463655" cy="85618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I am obliged to follow him</a:t>
            </a:r>
          </a:p>
        </p:txBody>
      </p:sp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teachers’ fictional writing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600660"/>
                </a:solidFill>
              </a:rPr>
              <a:t>daniela</a:t>
            </a:r>
          </a:p>
        </p:txBody>
      </p:sp>
      <p:sp>
        <p:nvSpPr>
          <p:cNvPr id="182" name="Shape 182"/>
          <p:cNvSpPr/>
          <p:nvPr/>
        </p:nvSpPr>
        <p:spPr>
          <a:xfrm>
            <a:off x="692953" y="2998097"/>
            <a:ext cx="5208197" cy="995158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The problem is simple</a:t>
            </a:r>
          </a:p>
        </p:txBody>
      </p:sp>
      <p:sp>
        <p:nvSpPr>
          <p:cNvPr id="183" name="Shape 183"/>
          <p:cNvSpPr/>
          <p:nvPr/>
        </p:nvSpPr>
        <p:spPr>
          <a:xfrm>
            <a:off x="3409537" y="7352104"/>
            <a:ext cx="5078590" cy="856180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I am not convinced</a:t>
            </a:r>
          </a:p>
        </p:txBody>
      </p:sp>
      <p:sp>
        <p:nvSpPr>
          <p:cNvPr id="184" name="Shape 184"/>
          <p:cNvSpPr/>
          <p:nvPr/>
        </p:nvSpPr>
        <p:spPr>
          <a:xfrm>
            <a:off x="502685" y="4054262"/>
            <a:ext cx="5588733" cy="161848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I have 90 numbers and I should divide them in cinquinas</a:t>
            </a:r>
          </a:p>
        </p:txBody>
      </p:sp>
      <p:sp>
        <p:nvSpPr>
          <p:cNvPr id="185" name="Shape 185"/>
          <p:cNvSpPr/>
          <p:nvPr/>
        </p:nvSpPr>
        <p:spPr>
          <a:xfrm>
            <a:off x="8912352" y="4750683"/>
            <a:ext cx="3449983" cy="4063427"/>
          </a:xfrm>
          <a:prstGeom prst="rect">
            <a:avLst/>
          </a:prstGeom>
          <a:gradFill>
            <a:gsLst>
              <a:gs pos="0">
                <a:srgbClr val="E2DAB2">
                  <a:alpha val="46289"/>
                </a:srgbClr>
              </a:gs>
              <a:gs pos="100000">
                <a:srgbClr val="E1D5AA">
                  <a:alpha val="46289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flipV="1">
            <a:off x="8841938" y="2115201"/>
            <a:ext cx="1" cy="6920847"/>
          </a:xfrm>
          <a:prstGeom prst="line">
            <a:avLst/>
          </a:pr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/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455474" y="2296082"/>
            <a:ext cx="5931235" cy="3476167"/>
          </a:xfrm>
          <a:prstGeom prst="rect">
            <a:avLst/>
          </a:prstGeom>
        </p:spPr>
        <p:txBody>
          <a:bodyPr/>
          <a:lstStyle/>
          <a:p>
            <a:pPr marL="551257" lvl="0" indent="-551257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34">
                <a:solidFill>
                  <a:srgbClr val="606060"/>
                </a:solidFill>
              </a:rPr>
              <a:t>A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at the beginning: his own solution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“failure”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recognises F</a:t>
            </a:r>
          </a:p>
          <a:p>
            <a:pPr marL="407451" lvl="0" indent="-407451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606060"/>
                </a:solidFill>
              </a:rPr>
              <a:t>no-where gazes</a:t>
            </a:r>
          </a:p>
          <a:p>
            <a:pPr marL="407451" lvl="0" indent="-407451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606060"/>
                </a:solidFill>
              </a:rPr>
              <a:t>then, gazes to F</a:t>
            </a: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18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4025311" y="5915213"/>
            <a:ext cx="5436730" cy="320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89973" lvl="0" indent="-489973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F</a:t>
            </a:r>
          </a:p>
          <a:p>
            <a:pPr marL="743055" lvl="1" indent="-386820" algn="l" defTabSz="496570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wants to understand</a:t>
            </a:r>
          </a:p>
          <a:p>
            <a:pPr marL="743055" lvl="1" indent="-386820" algn="l" defTabSz="496570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A is too fast</a:t>
            </a:r>
          </a:p>
          <a:p>
            <a:pPr marL="438396" lvl="0" indent="-438396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looks at the paper</a:t>
            </a:r>
          </a:p>
          <a:p>
            <a:pPr marL="438396" lvl="0" indent="-438396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seeks for the teacher’s help</a:t>
            </a:r>
          </a:p>
        </p:txBody>
      </p:sp>
      <p:pic>
        <p:nvPicPr>
          <p:cNvPr id="19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6668" y="2203063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6668" y="6350002"/>
            <a:ext cx="3289301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 rot="16200000" flipH="1">
            <a:off x="10006318" y="4873432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3475223" y="6555119"/>
            <a:ext cx="5208197" cy="2566473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He always speeds up</a:t>
            </a:r>
          </a:p>
        </p:txBody>
      </p:sp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teachers’ fictional writing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600660"/>
                </a:solidFill>
              </a:rPr>
              <a:t>Linda</a:t>
            </a:r>
          </a:p>
        </p:txBody>
      </p:sp>
      <p:sp>
        <p:nvSpPr>
          <p:cNvPr id="196" name="Shape 196"/>
          <p:cNvSpPr/>
          <p:nvPr/>
        </p:nvSpPr>
        <p:spPr>
          <a:xfrm>
            <a:off x="692953" y="2998097"/>
            <a:ext cx="5208197" cy="1475304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What a bore!</a:t>
            </a:r>
          </a:p>
        </p:txBody>
      </p:sp>
      <p:sp>
        <p:nvSpPr>
          <p:cNvPr id="197" name="Shape 197"/>
          <p:cNvSpPr/>
          <p:nvPr/>
        </p:nvSpPr>
        <p:spPr>
          <a:xfrm>
            <a:off x="380995" y="4559306"/>
            <a:ext cx="5463655" cy="1270002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Again, head to tail.</a:t>
            </a:r>
          </a:p>
        </p:txBody>
      </p:sp>
      <p:sp>
        <p:nvSpPr>
          <p:cNvPr id="198" name="Shape 198"/>
          <p:cNvSpPr/>
          <p:nvPr/>
        </p:nvSpPr>
        <p:spPr>
          <a:xfrm>
            <a:off x="8912352" y="4750683"/>
            <a:ext cx="3449983" cy="4063427"/>
          </a:xfrm>
          <a:prstGeom prst="rect">
            <a:avLst/>
          </a:prstGeom>
          <a:gradFill>
            <a:gsLst>
              <a:gs pos="0">
                <a:srgbClr val="E2DAB2">
                  <a:alpha val="46289"/>
                </a:srgbClr>
              </a:gs>
              <a:gs pos="100000">
                <a:srgbClr val="E1D5AA">
                  <a:alpha val="46289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  <p:sp>
        <p:nvSpPr>
          <p:cNvPr id="199" name="Shape 199"/>
          <p:cNvSpPr/>
          <p:nvPr/>
        </p:nvSpPr>
        <p:spPr>
          <a:xfrm flipV="1">
            <a:off x="8841938" y="2115201"/>
            <a:ext cx="1" cy="6920847"/>
          </a:xfrm>
          <a:prstGeom prst="line">
            <a:avLst/>
          </a:pr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/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455474" y="2296082"/>
            <a:ext cx="5931235" cy="3476167"/>
          </a:xfrm>
          <a:prstGeom prst="rect">
            <a:avLst/>
          </a:prstGeom>
        </p:spPr>
        <p:txBody>
          <a:bodyPr/>
          <a:lstStyle/>
          <a:p>
            <a:pPr marL="551257" lvl="0" indent="-551257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34">
                <a:solidFill>
                  <a:srgbClr val="606060"/>
                </a:solidFill>
              </a:rPr>
              <a:t>A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at the beginning: his own solution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“failure”</a:t>
            </a:r>
          </a:p>
          <a:p>
            <a:pPr marL="690604" lvl="1" indent="-359515" defTabSz="461518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70">
                <a:solidFill>
                  <a:srgbClr val="606060"/>
                </a:solidFill>
              </a:rPr>
              <a:t>recognises F</a:t>
            </a:r>
          </a:p>
          <a:p>
            <a:pPr marL="407451" lvl="0" indent="-407451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606060"/>
                </a:solidFill>
              </a:rPr>
              <a:t>no-where gazes</a:t>
            </a:r>
          </a:p>
          <a:p>
            <a:pPr marL="407451" lvl="0" indent="-407451" defTabSz="461518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86">
                <a:solidFill>
                  <a:srgbClr val="606060"/>
                </a:solidFill>
              </a:rPr>
              <a:t>then, gazes to F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19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4025311" y="5915213"/>
            <a:ext cx="5436730" cy="320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89973" lvl="0" indent="-489973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F</a:t>
            </a:r>
          </a:p>
          <a:p>
            <a:pPr marL="743055" lvl="1" indent="-386820" algn="l" defTabSz="496570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wants to understand</a:t>
            </a:r>
          </a:p>
          <a:p>
            <a:pPr marL="743055" lvl="1" indent="-386820" algn="l" defTabSz="496570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A is too fast</a:t>
            </a:r>
          </a:p>
          <a:p>
            <a:pPr marL="438396" lvl="0" indent="-438396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looks at the paper</a:t>
            </a:r>
          </a:p>
          <a:p>
            <a:pPr marL="438396" lvl="0" indent="-438396" algn="l" defTabSz="496570">
              <a:spcBef>
                <a:spcPts val="3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seeks for the teacher’s help</a:t>
            </a:r>
          </a:p>
        </p:txBody>
      </p:sp>
      <p:pic>
        <p:nvPicPr>
          <p:cNvPr id="20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96668" y="2203063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6668" y="6350002"/>
            <a:ext cx="3289301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 rot="16200000" flipH="1">
            <a:off x="10006318" y="4873432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475223" y="6555119"/>
            <a:ext cx="5208197" cy="740272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C7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Hurry up, </a:t>
            </a:r>
            <a:r>
              <a:rPr sz="3000" i="1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big genius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teachers’ fictional writing</a:t>
            </a:r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600660"/>
                </a:solidFill>
              </a:rPr>
              <a:t>Patrizia and adriana</a:t>
            </a:r>
          </a:p>
        </p:txBody>
      </p:sp>
      <p:sp>
        <p:nvSpPr>
          <p:cNvPr id="209" name="Shape 209"/>
          <p:cNvSpPr/>
          <p:nvPr/>
        </p:nvSpPr>
        <p:spPr>
          <a:xfrm>
            <a:off x="1659832" y="2540223"/>
            <a:ext cx="5208196" cy="740272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I need to reflect on my own</a:t>
            </a:r>
          </a:p>
        </p:txBody>
      </p:sp>
      <p:sp>
        <p:nvSpPr>
          <p:cNvPr id="210" name="Shape 210"/>
          <p:cNvSpPr/>
          <p:nvPr/>
        </p:nvSpPr>
        <p:spPr>
          <a:xfrm>
            <a:off x="689264" y="3318817"/>
            <a:ext cx="5463655" cy="740272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I am better, shut up!</a:t>
            </a:r>
          </a:p>
        </p:txBody>
      </p:sp>
      <p:sp>
        <p:nvSpPr>
          <p:cNvPr id="211" name="Shape 211"/>
          <p:cNvSpPr/>
          <p:nvPr/>
        </p:nvSpPr>
        <p:spPr>
          <a:xfrm>
            <a:off x="429809" y="4142844"/>
            <a:ext cx="7375192" cy="740272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I repeat to confirm to myself that I am right</a:t>
            </a:r>
          </a:p>
        </p:txBody>
      </p:sp>
      <p:sp>
        <p:nvSpPr>
          <p:cNvPr id="212" name="Shape 212"/>
          <p:cNvSpPr/>
          <p:nvPr/>
        </p:nvSpPr>
        <p:spPr>
          <a:xfrm>
            <a:off x="3076003" y="7468220"/>
            <a:ext cx="5208197" cy="740272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I have understood!</a:t>
            </a:r>
          </a:p>
        </p:txBody>
      </p:sp>
      <p:sp>
        <p:nvSpPr>
          <p:cNvPr id="213" name="Shape 213"/>
          <p:cNvSpPr/>
          <p:nvPr/>
        </p:nvSpPr>
        <p:spPr>
          <a:xfrm>
            <a:off x="3475223" y="8381320"/>
            <a:ext cx="5208196" cy="740272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v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For sure this is right.</a:t>
            </a:r>
          </a:p>
        </p:txBody>
      </p:sp>
      <p:sp>
        <p:nvSpPr>
          <p:cNvPr id="214" name="Shape 214"/>
          <p:cNvSpPr/>
          <p:nvPr/>
        </p:nvSpPr>
        <p:spPr>
          <a:xfrm>
            <a:off x="463447" y="4966870"/>
            <a:ext cx="5463655" cy="740272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b="1">
                <a:solidFill>
                  <a:srgbClr val="B50000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DIN Condensed Bold"/>
                <a:ea typeface="DIN Condensed Bold"/>
                <a:cs typeface="DIN Condensed Bold"/>
                <a:sym typeface="DIN Condensed Bold"/>
              </a:rPr>
              <a:t>x</a:t>
            </a: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  Could it possibly be right?</a:t>
            </a:r>
          </a:p>
        </p:txBody>
      </p:sp>
      <p:sp>
        <p:nvSpPr>
          <p:cNvPr id="215" name="Shape 215"/>
          <p:cNvSpPr/>
          <p:nvPr/>
        </p:nvSpPr>
        <p:spPr>
          <a:xfrm flipV="1">
            <a:off x="8841938" y="2115201"/>
            <a:ext cx="1" cy="6920847"/>
          </a:xfrm>
          <a:prstGeom prst="line">
            <a:avLst/>
          </a:pr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/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800" cap="all">
                <a:solidFill>
                  <a:srgbClr val="606060"/>
                </a:solidFill>
              </a:rPr>
              <a:t>THE IMPORTANCE OF GROUP INTERACTION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1800" y="3975100"/>
            <a:ext cx="11988800" cy="3914317"/>
          </a:xfrm>
          <a:prstGeom prst="rect">
            <a:avLst/>
          </a:prstGeom>
        </p:spPr>
        <p:txBody>
          <a:bodyPr/>
          <a:lstStyle/>
          <a:p>
            <a:pPr marL="515761" lvl="0" indent="-51576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Growth of mutual understanding</a:t>
            </a:r>
          </a:p>
          <a:p>
            <a:pPr marL="515761" lvl="0" indent="-51576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Coordination</a:t>
            </a:r>
          </a:p>
          <a:p>
            <a:pPr marL="515761" lvl="0" indent="-51576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Negotiating meanings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2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33493" y="3037839"/>
            <a:ext cx="1176793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06060"/>
                </a:solidFill>
              </a:rPr>
              <a:t>To learn math is to become skillful participant in a mathematical activity.</a:t>
            </a:r>
          </a:p>
        </p:txBody>
      </p:sp>
      <p:pic>
        <p:nvPicPr>
          <p:cNvPr id="60" name="ANd9GcSl4S8IEr2mxnD4m-vE-beCbMPjBPJgZ94HUblBtZpZ-jNpmWJC.jpg" descr="https://encrypted-tbn0.gstatic.com/images?q=tbn:ANd9GcSl4S8IEr2mxnD4m-vE-beCbMPjBPJgZ94HUblBtZpZ-jNpmWJC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4507" y="5852159"/>
            <a:ext cx="3278294" cy="281770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9837256" y="3691890"/>
            <a:ext cx="153053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073E8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</a:rPr>
              <a:t>(Sfard, 2001)</a:t>
            </a:r>
          </a:p>
        </p:txBody>
      </p:sp>
      <p:sp>
        <p:nvSpPr>
          <p:cNvPr id="62" name="Shape 62"/>
          <p:cNvSpPr/>
          <p:nvPr/>
        </p:nvSpPr>
        <p:spPr>
          <a:xfrm>
            <a:off x="2205004" y="7538355"/>
            <a:ext cx="543673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15761" indent="-515761" algn="l">
              <a:spcBef>
                <a:spcPts val="500"/>
              </a:spcBef>
              <a:buClr>
                <a:srgbClr val="31B6FD"/>
              </a:buClr>
              <a:buSzPct val="100000"/>
              <a:buFont typeface="Symbol"/>
              <a:buChar char="∗"/>
              <a:defRPr sz="3400">
                <a:solidFill>
                  <a:srgbClr val="073E8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073E87"/>
                </a:solidFill>
              </a:rPr>
              <a:t>Meta-discursive rules</a:t>
            </a:r>
          </a:p>
        </p:txBody>
      </p:sp>
      <p:sp>
        <p:nvSpPr>
          <p:cNvPr id="63" name="Shape 63"/>
          <p:cNvSpPr/>
          <p:nvPr/>
        </p:nvSpPr>
        <p:spPr>
          <a:xfrm>
            <a:off x="2611404" y="8067216"/>
            <a:ext cx="5436730" cy="97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4744" lvl="0" indent="-424744" algn="l">
              <a:spcBef>
                <a:spcPts val="400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73E87"/>
                </a:solidFill>
              </a:rPr>
              <a:t>Tacit</a:t>
            </a:r>
          </a:p>
          <a:p>
            <a:pPr marL="424744" lvl="0" indent="-424744" algn="l">
              <a:spcBef>
                <a:spcPts val="400"/>
              </a:spcBef>
              <a:buClr>
                <a:srgbClr val="31B6FD"/>
              </a:buClr>
              <a:buSzPct val="100000"/>
              <a:buFont typeface="Symbol"/>
              <a:buChar char="∗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73E87"/>
                </a:solidFill>
              </a:rPr>
              <a:t>Norms, values and beliefs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animBg="1" advAuto="0"/>
      <p:bldP spid="63" grpId="2" build="p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discussion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idx="1"/>
          </p:nvPr>
        </p:nvSpPr>
        <p:spPr>
          <a:xfrm>
            <a:off x="508000" y="3695700"/>
            <a:ext cx="5655520" cy="4791434"/>
          </a:xfrm>
          <a:prstGeom prst="rect">
            <a:avLst/>
          </a:prstGeom>
        </p:spPr>
        <p:txBody>
          <a:bodyPr/>
          <a:lstStyle/>
          <a:p>
            <a:pPr marL="0" lvl="0" indent="0" defTabSz="537463"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606060"/>
                </a:solidFill>
              </a:rPr>
              <a:t>Example 1</a:t>
            </a:r>
          </a:p>
          <a:p>
            <a:pPr marL="385572" lvl="0" indent="-385572" defTabSz="53746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606060"/>
                </a:solidFill>
              </a:rPr>
              <a:t>teachers do not see the video</a:t>
            </a:r>
          </a:p>
          <a:p>
            <a:pPr marL="737122" lvl="1" indent="-351550" defTabSz="53746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2">
                <a:solidFill>
                  <a:srgbClr val="606060"/>
                </a:solidFill>
              </a:rPr>
              <a:t>they see our codified data</a:t>
            </a:r>
          </a:p>
          <a:p>
            <a:pPr marL="385572" lvl="0" indent="-385572" defTabSz="53746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606060"/>
                </a:solidFill>
              </a:rPr>
              <a:t>dialogues recreated and extended</a:t>
            </a:r>
          </a:p>
          <a:p>
            <a:pPr marL="385572" lvl="0" indent="-385572" defTabSz="537463">
              <a:spcBef>
                <a:spcPts val="3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606060"/>
                </a:solidFill>
              </a:rPr>
              <a:t>our analysis is reproducible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20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6605899" y="3695700"/>
            <a:ext cx="5655521" cy="494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 defTabSz="554990">
              <a:spcBef>
                <a:spcPts val="3900"/>
              </a:spcBef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Example 2</a:t>
            </a:r>
          </a:p>
          <a:p>
            <a:pPr marL="398145" lvl="0" indent="-398145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teachers see the video and our codified data</a:t>
            </a:r>
          </a:p>
          <a:p>
            <a:pPr marL="398145" lvl="0" indent="-398145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dialogues recreated and extended</a:t>
            </a:r>
          </a:p>
          <a:p>
            <a:pPr marL="398145" lvl="0" indent="-398145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no difference with the first excerpt</a:t>
            </a:r>
          </a:p>
        </p:txBody>
      </p:sp>
      <p:sp>
        <p:nvSpPr>
          <p:cNvPr id="221" name="Shape 221"/>
          <p:cNvSpPr/>
          <p:nvPr/>
        </p:nvSpPr>
        <p:spPr>
          <a:xfrm>
            <a:off x="409344" y="2214615"/>
            <a:ext cx="1246427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>
                <a:solidFill>
                  <a:srgbClr val="CB606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CB6060"/>
                </a:solidFill>
              </a:rPr>
              <a:t>AIM OF THE RESEARCH: to question the validity of a methodology, to let affective issues related to teachers’ noticing emerge</a:t>
            </a:r>
          </a:p>
        </p:txBody>
      </p:sp>
      <p:sp>
        <p:nvSpPr>
          <p:cNvPr id="222" name="Shape 222"/>
          <p:cNvSpPr/>
          <p:nvPr/>
        </p:nvSpPr>
        <p:spPr>
          <a:xfrm>
            <a:off x="6681017" y="3690103"/>
            <a:ext cx="5261704" cy="1"/>
          </a:xfrm>
          <a:prstGeom prst="line">
            <a:avLst/>
          </a:prstGeom>
          <a:ln w="38100">
            <a:solidFill>
              <a:srgbClr val="056A5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582742" y="3703072"/>
            <a:ext cx="5261704" cy="1"/>
          </a:xfrm>
          <a:prstGeom prst="line">
            <a:avLst/>
          </a:prstGeom>
          <a:ln w="38100">
            <a:solidFill>
              <a:srgbClr val="056A5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discussion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21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265670" y="2169049"/>
            <a:ext cx="9836582" cy="2607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19100" lvl="0" indent="-41910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Teachers see conflicts and cooperations</a:t>
            </a:r>
          </a:p>
          <a:p>
            <a:pPr marL="801220" lvl="1" indent="-38212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606060"/>
                </a:solidFill>
              </a:rPr>
              <a:t>there’s a socio-cultural issue here</a:t>
            </a:r>
          </a:p>
          <a:p>
            <a:pPr marL="801220" lvl="1" indent="-382120" algn="l">
              <a:spcBef>
                <a:spcPts val="4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606060"/>
                </a:solidFill>
              </a:rPr>
              <a:t>cooperation takes place in competition and conflict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584200" y="5397500"/>
            <a:ext cx="5655520" cy="3779830"/>
          </a:xfrm>
          <a:prstGeom prst="rect">
            <a:avLst/>
          </a:prstGeom>
        </p:spPr>
        <p:txBody>
          <a:bodyPr anchor="t"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Example 1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conflicts between different views of mathematics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failure in cooperation</a:t>
            </a:r>
          </a:p>
        </p:txBody>
      </p:sp>
      <p:sp>
        <p:nvSpPr>
          <p:cNvPr id="229" name="Shape 229"/>
          <p:cNvSpPr/>
          <p:nvPr/>
        </p:nvSpPr>
        <p:spPr>
          <a:xfrm>
            <a:off x="6597284" y="5397500"/>
            <a:ext cx="5655521" cy="3674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 defTabSz="578358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Example 2</a:t>
            </a:r>
          </a:p>
          <a:p>
            <a:pPr marL="414909" lvl="0" indent="-414909" algn="l" defTabSz="578358">
              <a:spcBef>
                <a:spcPts val="41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F wants to be with A</a:t>
            </a:r>
          </a:p>
          <a:p>
            <a:pPr marL="414909" lvl="0" indent="-414909" algn="l" defTabSz="578358">
              <a:spcBef>
                <a:spcPts val="41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A is convinced to be right</a:t>
            </a:r>
          </a:p>
          <a:p>
            <a:pPr marL="414909" lvl="0" indent="-414909" algn="l" defTabSz="578358">
              <a:spcBef>
                <a:spcPts val="41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finally,  A recognises F</a:t>
            </a:r>
          </a:p>
        </p:txBody>
      </p:sp>
      <p:sp>
        <p:nvSpPr>
          <p:cNvPr id="230" name="Shape 230"/>
          <p:cNvSpPr/>
          <p:nvPr/>
        </p:nvSpPr>
        <p:spPr>
          <a:xfrm>
            <a:off x="6668493" y="5386381"/>
            <a:ext cx="5261704" cy="1"/>
          </a:xfrm>
          <a:prstGeom prst="line">
            <a:avLst/>
          </a:prstGeom>
          <a:ln w="38100">
            <a:solidFill>
              <a:srgbClr val="FC6A5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84518" y="5399350"/>
            <a:ext cx="5261705" cy="1"/>
          </a:xfrm>
          <a:prstGeom prst="line">
            <a:avLst/>
          </a:prstGeom>
          <a:ln w="38100">
            <a:solidFill>
              <a:srgbClr val="FC6A5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660665" y="2700284"/>
            <a:ext cx="11988801" cy="1905001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thank  you!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22</a:t>
            </a:fld>
            <a:endParaRPr>
              <a:solidFill>
                <a:srgbClr val="60606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Interactive flowcharts</a:t>
            </a:r>
            <a:br>
              <a:rPr sz="6400" cap="all">
                <a:solidFill>
                  <a:srgbClr val="606060"/>
                </a:solidFill>
              </a:rPr>
            </a:br>
            <a:r>
              <a:rPr sz="6400" cap="all">
                <a:solidFill>
                  <a:srgbClr val="606060"/>
                </a:solidFill>
              </a:rPr>
              <a:t>+ gazes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08000" y="2415208"/>
            <a:ext cx="11988800" cy="6347792"/>
          </a:xfrm>
          <a:prstGeom prst="rect">
            <a:avLst/>
          </a:prstGeom>
        </p:spPr>
        <p:txBody>
          <a:bodyPr/>
          <a:lstStyle/>
          <a:p>
            <a:pPr marL="500591" lvl="0" indent="-500591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606060"/>
                </a:solidFill>
              </a:rPr>
              <a:t>Proactive arrow</a:t>
            </a:r>
          </a:p>
          <a:p>
            <a:pPr marL="859013" lvl="1" indent="-439913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606060"/>
                </a:solidFill>
              </a:rPr>
              <a:t>Downward arrow</a:t>
            </a:r>
          </a:p>
          <a:p>
            <a:pPr marL="859013" lvl="1" indent="-439913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606060"/>
                </a:solidFill>
              </a:rPr>
              <a:t>Points towards the person from which a reaction is expected</a:t>
            </a:r>
          </a:p>
          <a:p>
            <a:pPr marL="500591" lvl="0" indent="-500591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606060"/>
                </a:solidFill>
              </a:rPr>
              <a:t>Reactive arrow</a:t>
            </a:r>
          </a:p>
          <a:p>
            <a:pPr marL="859013" lvl="1" indent="-439913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606060"/>
                </a:solidFill>
              </a:rPr>
              <a:t>Upward arrow</a:t>
            </a:r>
          </a:p>
          <a:p>
            <a:pPr marL="500591" lvl="0" indent="-500591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606060"/>
                </a:solidFill>
              </a:rPr>
              <a:t>Gazes of the speaker</a:t>
            </a:r>
          </a:p>
          <a:p>
            <a:pPr marL="859013" lvl="1" indent="-439913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606060"/>
                </a:solidFill>
              </a:rPr>
              <a:t>Red, downward to represent time</a:t>
            </a:r>
          </a:p>
          <a:p>
            <a:pPr marL="500591" lvl="0" indent="-500591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606060"/>
                </a:solidFill>
              </a:rPr>
              <a:t>Gazes of non-speakers</a:t>
            </a:r>
          </a:p>
          <a:p>
            <a:pPr marL="859013" lvl="1" indent="-439913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606060"/>
                </a:solidFill>
              </a:rPr>
              <a:t>Blue, downward to represent time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12223851" y="92329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3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68" name="image.png"/>
          <p:cNvPicPr/>
          <p:nvPr/>
        </p:nvPicPr>
        <p:blipFill>
          <a:blip r:embed="rId3">
            <a:extLst/>
          </a:blip>
          <a:srcRect l="42030" t="32087" r="20623" b="33462"/>
          <a:stretch>
            <a:fillRect/>
          </a:stretch>
        </p:blipFill>
        <p:spPr>
          <a:xfrm>
            <a:off x="8019626" y="5563446"/>
            <a:ext cx="4206241" cy="279513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1704320" y="5172851"/>
            <a:ext cx="1" cy="347698"/>
          </a:xfrm>
          <a:prstGeom prst="line">
            <a:avLst/>
          </a:prstGeom>
          <a:ln w="12700">
            <a:solidFill>
              <a:srgbClr val="31B6FD"/>
            </a:solidFill>
            <a:round/>
            <a:tailEnd type="triangle"/>
          </a:ln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11133073" y="4641003"/>
            <a:ext cx="143282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42B1E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42B1E1"/>
                </a:solidFill>
              </a:rPr>
              <a:t>The paper</a:t>
            </a:r>
          </a:p>
        </p:txBody>
      </p:sp>
      <p:sp>
        <p:nvSpPr>
          <p:cNvPr id="71" name="Shape 71"/>
          <p:cNvSpPr/>
          <p:nvPr/>
        </p:nvSpPr>
        <p:spPr>
          <a:xfrm>
            <a:off x="9611766" y="8490435"/>
            <a:ext cx="310516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</a:rPr>
              <a:t>(Sfard &amp; Kieran, 2001;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</a:rPr>
              <a:t>Liljedahl &amp; Andrà, in press)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FICTIONAL WRITING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508000" y="2104375"/>
            <a:ext cx="11988800" cy="3408254"/>
          </a:xfrm>
          <a:prstGeom prst="rect">
            <a:avLst/>
          </a:prstGeom>
        </p:spPr>
        <p:txBody>
          <a:bodyPr/>
          <a:lstStyle/>
          <a:p>
            <a:pPr marL="424744" lvl="0" indent="-424744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Envisioning the inner monologue of a student</a:t>
            </a:r>
          </a:p>
          <a:p>
            <a:pPr marL="843844" lvl="1" indent="-424744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creating likely impressions</a:t>
            </a:r>
          </a:p>
          <a:p>
            <a:pPr marL="843844" lvl="1" indent="-424744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seeing connections that do not exist</a:t>
            </a:r>
          </a:p>
          <a:p>
            <a:pPr marL="424744" lvl="0" indent="-424744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A methodology that</a:t>
            </a:r>
          </a:p>
          <a:p>
            <a:pPr marL="1262944" lvl="2" indent="-424744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requires extensive observations</a:t>
            </a:r>
          </a:p>
          <a:p>
            <a:pPr marL="1262944" lvl="2" indent="-424744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helps shedding light on emotions, attitudes, beliefs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4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0832504" y="1903386"/>
            <a:ext cx="188442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200">
                <a:solidFill>
                  <a:srgbClr val="073E8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</a:rPr>
              <a:t>(Hannula, 2003)</a:t>
            </a:r>
          </a:p>
        </p:txBody>
      </p:sp>
      <p:sp>
        <p:nvSpPr>
          <p:cNvPr id="77" name="Shape 77"/>
          <p:cNvSpPr/>
          <p:nvPr/>
        </p:nvSpPr>
        <p:spPr>
          <a:xfrm>
            <a:off x="638953" y="5585812"/>
            <a:ext cx="5282229" cy="2584948"/>
          </a:xfrm>
          <a:prstGeom prst="wedgeEllipseCallout">
            <a:avLst>
              <a:gd name="adj1" fmla="val -60195"/>
              <a:gd name="adj2" fmla="val 58834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rPr>
              <a:t>What if …we ask teachers to write fictional writing?</a:t>
            </a:r>
          </a:p>
        </p:txBody>
      </p:sp>
      <p:sp>
        <p:nvSpPr>
          <p:cNvPr id="78" name="Shape 78"/>
          <p:cNvSpPr/>
          <p:nvPr/>
        </p:nvSpPr>
        <p:spPr>
          <a:xfrm>
            <a:off x="5982517" y="6185380"/>
            <a:ext cx="6675209" cy="2806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24744" lvl="0" indent="-424744" algn="l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Teachers’ attitudes, experiences, emotions emerge</a:t>
            </a:r>
          </a:p>
          <a:p>
            <a:pPr lvl="0" algn="l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606060"/>
              </a:solidFill>
            </a:endParaRPr>
          </a:p>
          <a:p>
            <a:pPr marL="424744" lvl="0" indent="-424744" algn="l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Teacher noticing is not naive</a:t>
            </a:r>
          </a:p>
        </p:txBody>
      </p:sp>
      <p:sp>
        <p:nvSpPr>
          <p:cNvPr id="79" name="Shape 79"/>
          <p:cNvSpPr/>
          <p:nvPr/>
        </p:nvSpPr>
        <p:spPr>
          <a:xfrm>
            <a:off x="11013541" y="8344385"/>
            <a:ext cx="170338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200">
                <a:solidFill>
                  <a:srgbClr val="073E8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</a:rPr>
              <a:t>(Mason, 2011)</a:t>
            </a:r>
          </a:p>
        </p:txBody>
      </p:sp>
      <p:sp>
        <p:nvSpPr>
          <p:cNvPr id="80" name="Shape 80"/>
          <p:cNvSpPr/>
          <p:nvPr/>
        </p:nvSpPr>
        <p:spPr>
          <a:xfrm>
            <a:off x="11312859" y="7366485"/>
            <a:ext cx="140407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200">
                <a:solidFill>
                  <a:srgbClr val="073E8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</a:rPr>
              <a:t>(Zan, 2007)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 advAuto="0"/>
      <p:bldP spid="78" grpId="2" animBg="1" advAuto="0"/>
      <p:bldP spid="79" grpId="4" animBg="1" advAuto="0"/>
      <p:bldP spid="80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600" cap="all">
                <a:solidFill>
                  <a:srgbClr val="606060"/>
                </a:solidFill>
              </a:rPr>
              <a:t>TWO examples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508000" y="2000923"/>
            <a:ext cx="11988800" cy="3683001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Video clip 1: 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45 seconds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3 students: Luca, Marco, Davide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4 lessons in probability</a:t>
            </a:r>
          </a:p>
          <a:p>
            <a:pPr lvl="1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data from the 2nd  lesson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Grade-9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5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85" name="Shape 85"/>
          <p:cNvSpPr/>
          <p:nvPr/>
        </p:nvSpPr>
        <p:spPr>
          <a:xfrm>
            <a:off x="5767169" y="5418703"/>
            <a:ext cx="6890557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10718" lvl="0" indent="-410718" algn="l" defTabSz="572516">
              <a:spcBef>
                <a:spcPts val="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606060"/>
                </a:solidFill>
              </a:rPr>
              <a:t>Video clip 2: </a:t>
            </a:r>
          </a:p>
          <a:p>
            <a:pPr marL="821436" lvl="1" indent="-410718" algn="l" defTabSz="572516">
              <a:spcBef>
                <a:spcPts val="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606060"/>
                </a:solidFill>
              </a:rPr>
              <a:t>1 minute 46 seconds</a:t>
            </a:r>
          </a:p>
          <a:p>
            <a:pPr marL="821436" lvl="1" indent="-410718" algn="l" defTabSz="572516">
              <a:spcBef>
                <a:spcPts val="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606060"/>
                </a:solidFill>
              </a:rPr>
              <a:t>2 students:  Antonio and Francesca</a:t>
            </a:r>
          </a:p>
          <a:p>
            <a:pPr marL="410718" lvl="0" indent="-410718" algn="l" defTabSz="572516">
              <a:spcBef>
                <a:spcPts val="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606060"/>
                </a:solidFill>
              </a:rPr>
              <a:t>2 lessons on betting games</a:t>
            </a:r>
          </a:p>
          <a:p>
            <a:pPr marL="821436" lvl="1" indent="-410718" algn="l" defTabSz="572516">
              <a:spcBef>
                <a:spcPts val="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606060"/>
                </a:solidFill>
              </a:rPr>
              <a:t>data from the 2nd lesson</a:t>
            </a:r>
          </a:p>
          <a:p>
            <a:pPr marL="410718" lvl="0" indent="-410718" algn="l" defTabSz="572516">
              <a:spcBef>
                <a:spcPts val="6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606060"/>
                </a:solidFill>
              </a:rPr>
              <a:t>Grade-11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task 1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06060"/>
                </a:solidFill>
              </a:rPr>
              <a:t>A robot walks along a corridor, it turns right with probability 1/3 and it turns left with probability 2/3. The map shows the labyrinth where the robot has to move. Compute the probability for the robot to be in each of the rooms.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6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90" name="image.png"/>
          <p:cNvPicPr/>
          <p:nvPr/>
        </p:nvPicPr>
        <p:blipFill>
          <a:blip r:embed="rId3">
            <a:extLst/>
          </a:blip>
          <a:srcRect l="30824" t="36872" r="32550" b="22123"/>
          <a:stretch>
            <a:fillRect/>
          </a:stretch>
        </p:blipFill>
        <p:spPr>
          <a:xfrm>
            <a:off x="4570527" y="984371"/>
            <a:ext cx="6168250" cy="3994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7</a:t>
            </a:fld>
            <a:endParaRPr>
              <a:solidFill>
                <a:srgbClr val="606060"/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>
            <a:off x="7344550" y="8996116"/>
            <a:ext cx="538480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>
                <a:solidFill>
                  <a:srgbClr val="073E8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73E87"/>
                </a:solidFill>
              </a:rPr>
              <a:t>September 26, 2014</a:t>
            </a:r>
          </a:p>
        </p:txBody>
      </p:sp>
      <p:sp>
        <p:nvSpPr>
          <p:cNvPr id="98" name="Shape 98"/>
          <p:cNvSpPr/>
          <p:nvPr/>
        </p:nvSpPr>
        <p:spPr>
          <a:xfrm>
            <a:off x="5676053" y="8996116"/>
            <a:ext cx="165269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>
                <a:solidFill>
                  <a:srgbClr val="073E8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73E87"/>
                </a:solidFill>
              </a:rPr>
              <a:t>11</a:t>
            </a:r>
          </a:p>
        </p:txBody>
      </p:sp>
      <p:pic>
        <p:nvPicPr>
          <p:cNvPr id="99" name="image.png"/>
          <p:cNvPicPr/>
          <p:nvPr/>
        </p:nvPicPr>
        <p:blipFill>
          <a:blip r:embed="rId3">
            <a:extLst/>
          </a:blip>
          <a:srcRect l="23437" t="20082" r="24844" b="4037"/>
          <a:stretch>
            <a:fillRect/>
          </a:stretch>
        </p:blipFill>
        <p:spPr>
          <a:xfrm>
            <a:off x="3778302" y="25995"/>
            <a:ext cx="9175610" cy="9701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data analysis</a:t>
            </a:r>
          </a:p>
        </p:txBody>
      </p:sp>
      <p:graphicFrame>
        <p:nvGraphicFramePr>
          <p:cNvPr id="102" name="Table 102"/>
          <p:cNvGraphicFramePr/>
          <p:nvPr/>
        </p:nvGraphicFramePr>
        <p:xfrm>
          <a:off x="1220436" y="2938132"/>
          <a:ext cx="10306968" cy="583313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315366"/>
                <a:gridCol w="2997200"/>
                <a:gridCol w="2997200"/>
                <a:gridCol w="2997200"/>
              </a:tblGrid>
              <a:tr h="1458283">
                <a:tc>
                  <a:txBody>
                    <a:bodyPr/>
                    <a:lstStyle/>
                    <a:p>
                      <a:pPr lvl="0" defTabSz="914400">
                        <a:defRPr sz="2800" cap="all" spc="112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cap="all" spc="112">
                          <a:solidFill>
                            <a:srgbClr val="FFFFF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# proactive utterances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cap="all" spc="112">
                          <a:solidFill>
                            <a:srgbClr val="FFFFF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# reactive utterances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cap="all" spc="112">
                          <a:solidFill>
                            <a:srgbClr val="FFFFF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gazes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458283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3000">
                          <a:sym typeface="Gill Sans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</a:tr>
              <a:tr h="1458283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mainly at L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458283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D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606060"/>
                          </a:solidFill>
                          <a:sym typeface="Gill Sans Light"/>
                        </a:rPr>
                        <a:t>only on paper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400" cap="all">
                <a:solidFill>
                  <a:srgbClr val="606060"/>
                </a:solidFill>
              </a:rPr>
              <a:t>our own interpretation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2117827" y="2584450"/>
            <a:ext cx="4477206" cy="2543637"/>
          </a:xfrm>
          <a:prstGeom prst="rect">
            <a:avLst/>
          </a:prstGeom>
        </p:spPr>
        <p:txBody>
          <a:bodyPr/>
          <a:lstStyle/>
          <a:p>
            <a:pPr marL="489973" lvl="0" indent="-489973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M</a:t>
            </a:r>
          </a:p>
          <a:p>
            <a:pPr marL="830474" lvl="1" indent="-432329" defTabSz="55499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works with fractions</a:t>
            </a:r>
          </a:p>
          <a:p>
            <a:pPr marL="830474" lvl="1" indent="-432329" defTabSz="554990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procedure</a:t>
            </a:r>
          </a:p>
          <a:p>
            <a:pPr marL="489973" lvl="0" indent="-489973" defTabSz="554990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gazes intensively to L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606060"/>
                </a:solidFill>
              </a:rPr>
              <a:t>9</a:t>
            </a:fld>
            <a:endParaRPr>
              <a:solidFill>
                <a:srgbClr val="606060"/>
              </a:solidFill>
            </a:endParaRPr>
          </a:p>
        </p:txBody>
      </p:sp>
      <p:pic>
        <p:nvPicPr>
          <p:cNvPr id="107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71087" y="2398287"/>
            <a:ext cx="1402081" cy="1408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ANd9GcSYQBx-a2VcT5g3NbVbRWbpPRzo23bmyonu0nb53Rq8aEEMidqQ.jpg" descr="https://encrypted-tbn1.gstatic.com/images?q=tbn:ANd9GcSYQBx-a2VcT5g3NbVbRWbpPRzo23bmyonu0nb53Rq8aEEMidqQ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9724" y="2584450"/>
            <a:ext cx="1402082" cy="163828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7333053" y="2584450"/>
            <a:ext cx="5436730" cy="254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89973" lvl="0" indent="-489973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L</a:t>
            </a:r>
          </a:p>
          <a:p>
            <a:pPr marL="830474" lvl="1" indent="-432329" algn="l" defTabSz="554990">
              <a:spcBef>
                <a:spcPts val="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the overall sense</a:t>
            </a:r>
          </a:p>
          <a:p>
            <a:pPr marL="830474" lvl="1" indent="-432329" algn="l" defTabSz="554990">
              <a:spcBef>
                <a:spcPts val="5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606060"/>
                </a:solidFill>
              </a:rPr>
              <a:t>skips fractions</a:t>
            </a:r>
          </a:p>
          <a:p>
            <a:pPr marL="489973" lvl="0" indent="-489973" algn="l" defTabSz="554990">
              <a:spcBef>
                <a:spcPts val="39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606060"/>
                </a:solidFill>
              </a:rPr>
              <a:t>glances away from M</a:t>
            </a:r>
          </a:p>
        </p:txBody>
      </p:sp>
      <p:sp>
        <p:nvSpPr>
          <p:cNvPr id="110" name="Shape 110"/>
          <p:cNvSpPr/>
          <p:nvPr/>
        </p:nvSpPr>
        <p:spPr>
          <a:xfrm>
            <a:off x="3524044" y="6416401"/>
            <a:ext cx="5436730" cy="2326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467218" lvl="0" indent="-467218" algn="l" defTabSz="449833">
              <a:spcBef>
                <a:spcPts val="3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606060"/>
                </a:solidFill>
              </a:rPr>
              <a:t>D is ignored</a:t>
            </a:r>
          </a:p>
          <a:p>
            <a:pPr marL="743203" lvl="1" indent="-420497" algn="l" defTabSz="449833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606060"/>
                </a:solidFill>
              </a:rPr>
              <a:t>prompting questions</a:t>
            </a:r>
          </a:p>
          <a:p>
            <a:pPr marL="743203" lvl="1" indent="-420497" algn="l" defTabSz="449833">
              <a:spcBef>
                <a:spcPts val="4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72">
                <a:solidFill>
                  <a:srgbClr val="606060"/>
                </a:solidFill>
              </a:rPr>
              <a:t>wants to understand</a:t>
            </a:r>
          </a:p>
          <a:p>
            <a:pPr marL="467218" lvl="0" indent="-467218" algn="l" defTabSz="449833">
              <a:spcBef>
                <a:spcPts val="3200"/>
              </a:spcBef>
              <a:buSzPct val="30000"/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606060"/>
                </a:solidFill>
              </a:rPr>
              <a:t>no gazes</a:t>
            </a:r>
          </a:p>
        </p:txBody>
      </p:sp>
      <p:sp>
        <p:nvSpPr>
          <p:cNvPr id="111" name="Shape 111"/>
          <p:cNvSpPr/>
          <p:nvPr/>
        </p:nvSpPr>
        <p:spPr>
          <a:xfrm>
            <a:off x="2511540" y="5200647"/>
            <a:ext cx="5829301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600">
                <a:solidFill>
                  <a:srgbClr val="FD600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600">
                <a:solidFill>
                  <a:srgbClr val="FD6003"/>
                </a:solidFill>
              </a:rPr>
              <a:t>(    )</a:t>
            </a:r>
          </a:p>
        </p:txBody>
      </p:sp>
      <p:sp>
        <p:nvSpPr>
          <p:cNvPr id="112" name="Shape 112"/>
          <p:cNvSpPr/>
          <p:nvPr/>
        </p:nvSpPr>
        <p:spPr>
          <a:xfrm flipV="1">
            <a:off x="6366344" y="2179153"/>
            <a:ext cx="788748" cy="3354231"/>
          </a:xfrm>
          <a:prstGeom prst="line">
            <a:avLst/>
          </a:prstGeom>
          <a:ln w="50800">
            <a:solidFill>
              <a:srgbClr val="026A5A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0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animBg="1" advAuto="0"/>
      <p:bldP spid="108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Custom</PresentationFormat>
  <Paragraphs>276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New_Template3</vt:lpstr>
      <vt:lpstr>PowerPoint Presentation</vt:lpstr>
      <vt:lpstr>THE IMPORTANCE OF GROUP INTERACTION</vt:lpstr>
      <vt:lpstr>Interactive flowcharts + gazes</vt:lpstr>
      <vt:lpstr>FICTIONAL WRITING</vt:lpstr>
      <vt:lpstr>TWO examples</vt:lpstr>
      <vt:lpstr>task 1</vt:lpstr>
      <vt:lpstr>PowerPoint Presentation</vt:lpstr>
      <vt:lpstr>data analysis</vt:lpstr>
      <vt:lpstr>our own interpretation</vt:lpstr>
      <vt:lpstr>teachers’ fictional writing nathalie</vt:lpstr>
      <vt:lpstr>teachers’ fictional writing John</vt:lpstr>
      <vt:lpstr>teachers’ fictional writing HELENE</vt:lpstr>
      <vt:lpstr>task 2</vt:lpstr>
      <vt:lpstr>PowerPoint Presentation</vt:lpstr>
      <vt:lpstr>data analysis</vt:lpstr>
      <vt:lpstr>our own interpretation</vt:lpstr>
      <vt:lpstr>teachers’ fictional writing daniela</vt:lpstr>
      <vt:lpstr>teachers’ fictional writing Linda</vt:lpstr>
      <vt:lpstr>teachers’ fictional writing Patrizia and adriana</vt:lpstr>
      <vt:lpstr>discussion</vt:lpstr>
      <vt:lpstr>discussion</vt:lpstr>
      <vt:lpstr>thank 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Liljedahl</dc:creator>
  <cp:lastModifiedBy>Peter Liljedahl</cp:lastModifiedBy>
  <cp:revision>1</cp:revision>
  <dcterms:modified xsi:type="dcterms:W3CDTF">2014-09-27T16:33:07Z</dcterms:modified>
</cp:coreProperties>
</file>