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0"/>
  </p:notesMasterIdLst>
  <p:handoutMasterIdLst>
    <p:handoutMasterId r:id="rId21"/>
  </p:handoutMasterIdLst>
  <p:sldIdLst>
    <p:sldId id="301" r:id="rId2"/>
    <p:sldId id="498" r:id="rId3"/>
    <p:sldId id="507" r:id="rId4"/>
    <p:sldId id="508" r:id="rId5"/>
    <p:sldId id="509" r:id="rId6"/>
    <p:sldId id="510" r:id="rId7"/>
    <p:sldId id="511" r:id="rId8"/>
    <p:sldId id="512" r:id="rId9"/>
    <p:sldId id="513" r:id="rId10"/>
    <p:sldId id="514" r:id="rId11"/>
    <p:sldId id="515" r:id="rId12"/>
    <p:sldId id="516" r:id="rId13"/>
    <p:sldId id="517" r:id="rId14"/>
    <p:sldId id="505" r:id="rId15"/>
    <p:sldId id="504" r:id="rId16"/>
    <p:sldId id="518" r:id="rId17"/>
    <p:sldId id="519" r:id="rId18"/>
    <p:sldId id="52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1"/>
      </a:buClr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Helvetica" pitchFamily="68" charset="0"/>
        <a:ea typeface="ＭＳ Ｐゴシック" pitchFamily="34" charset="-128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7A03"/>
    <a:srgbClr val="12EE70"/>
    <a:srgbClr val="C0C0C0"/>
    <a:srgbClr val="00421E"/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87" autoAdjust="0"/>
    <p:restoredTop sz="94716" autoAdjust="0"/>
  </p:normalViewPr>
  <p:slideViewPr>
    <p:cSldViewPr>
      <p:cViewPr varScale="1">
        <p:scale>
          <a:sx n="92" d="100"/>
          <a:sy n="92" d="100"/>
        </p:scale>
        <p:origin x="49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44" d="100"/>
          <a:sy n="144" d="100"/>
        </p:scale>
        <p:origin x="-359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fld id="{F923CB9A-4D82-4F86-9273-C847846E09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6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latin typeface="Arial" pitchFamily="34" charset="0"/>
              </a:defRPr>
            </a:lvl1pPr>
          </a:lstStyle>
          <a:p>
            <a:fld id="{49CDABB5-4274-49B7-A8C9-AB1A1E59AF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66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t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869"/>
          <a:stretch/>
        </p:blipFill>
        <p:spPr bwMode="auto">
          <a:xfrm>
            <a:off x="4754880" y="1542258"/>
            <a:ext cx="4389120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A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r="-338"/>
          <a:stretch/>
        </p:blipFill>
        <p:spPr bwMode="auto">
          <a:xfrm>
            <a:off x="0" y="1524000"/>
            <a:ext cx="4846320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rgbClr val="363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63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11" descr="SFU_201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44196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05400"/>
            <a:ext cx="8153400" cy="60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791200"/>
            <a:ext cx="8077200" cy="457200"/>
          </a:xfrm>
        </p:spPr>
        <p:txBody>
          <a:bodyPr/>
          <a:lstStyle>
            <a:lvl1pPr marL="0" indent="0"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259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accent1"/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May 2007</a:t>
            </a:r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 rot="5400000">
            <a:off x="7174930" y="1602636"/>
            <a:ext cx="35714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CA" sz="1800" baseline="0" dirty="0" smtClean="0">
                <a:solidFill>
                  <a:schemeClr val="bg1"/>
                </a:solidFill>
                <a:latin typeface="Arial" pitchFamily="34" charset="0"/>
              </a:rPr>
              <a:t>  Milano 2016</a:t>
            </a:r>
            <a:endParaRPr lang="en-CA" sz="18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64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name/presenter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466845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548680"/>
            <a:ext cx="3839308" cy="44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548680"/>
            <a:ext cx="3810000" cy="44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name/presenter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48924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Department name/presenter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861190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/>
        </p:nvSpPr>
        <p:spPr bwMode="auto">
          <a:xfrm>
            <a:off x="8382000" y="0"/>
            <a:ext cx="76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/>
              <a:t> </a:t>
            </a: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rgbClr val="363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25145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ALL CAPS SLIDE TITLE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548680"/>
            <a:ext cx="7414592" cy="44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Paragraph text Helvetica 18 points/never go under 12 point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77000"/>
            <a:ext cx="358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Department name/presenter name</a:t>
            </a:r>
          </a:p>
        </p:txBody>
      </p:sp>
      <p:pic>
        <p:nvPicPr>
          <p:cNvPr id="1031" name="Picture 3" descr="SFU_2012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42050"/>
            <a:ext cx="27432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 rot="5400000">
            <a:off x="7174930" y="1602636"/>
            <a:ext cx="35714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CA" sz="1800" baseline="0" dirty="0" smtClean="0">
                <a:solidFill>
                  <a:schemeClr val="bg1"/>
                </a:solidFill>
                <a:latin typeface="Arial" pitchFamily="34" charset="0"/>
              </a:rPr>
              <a:t> Milano 2016</a:t>
            </a:r>
            <a:r>
              <a:rPr lang="en-CA" sz="1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en-CA" sz="18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83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MS PGothic" panose="020B0600070205080204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anose="02020603050405020304" pitchFamily="18" charset="0"/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–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–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–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504" y="5445224"/>
            <a:ext cx="8869288" cy="1080120"/>
          </a:xfrm>
        </p:spPr>
        <p:txBody>
          <a:bodyPr/>
          <a:lstStyle/>
          <a:p>
            <a:r>
              <a:rPr lang="en-CA" sz="2800" dirty="0" smtClean="0"/>
              <a:t>POLITECNICO di MILANO PhD COURSE </a:t>
            </a:r>
            <a:br>
              <a:rPr lang="en-CA" sz="2800" dirty="0" smtClean="0"/>
            </a:br>
            <a:r>
              <a:rPr lang="en-CA" sz="2400" dirty="0" smtClean="0"/>
              <a:t>session II</a:t>
            </a:r>
            <a:endParaRPr lang="en-US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99592" y="6237312"/>
            <a:ext cx="8077200" cy="457200"/>
          </a:xfrm>
        </p:spPr>
        <p:txBody>
          <a:bodyPr/>
          <a:lstStyle/>
          <a:p>
            <a:pPr algn="r"/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21300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FLOW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20688"/>
            <a:ext cx="6115050" cy="4314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2796" y="1412776"/>
            <a:ext cx="1368152" cy="600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ANXIETY</a:t>
            </a:r>
            <a:endParaRPr lang="en-CA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001296">
            <a:off x="4123132" y="1055664"/>
            <a:ext cx="16164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FLOW</a:t>
            </a:r>
            <a:endParaRPr lang="en-CA" sz="3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3573016"/>
            <a:ext cx="1616496" cy="600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BOREDOM</a:t>
            </a:r>
            <a:endParaRPr lang="en-CA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267744" y="3573016"/>
            <a:ext cx="89728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3165029" y="2778100"/>
            <a:ext cx="0" cy="7949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3161879" y="2805029"/>
            <a:ext cx="690041" cy="28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3851920" y="2012941"/>
            <a:ext cx="0" cy="7949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16436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FLOW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20688"/>
            <a:ext cx="6115050" cy="4314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2796" y="1412776"/>
            <a:ext cx="1368152" cy="600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ANXIETY</a:t>
            </a:r>
            <a:endParaRPr lang="en-CA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001296">
            <a:off x="4123132" y="1055664"/>
            <a:ext cx="16164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FLOW</a:t>
            </a:r>
            <a:endParaRPr lang="en-CA" sz="3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3573016"/>
            <a:ext cx="1616496" cy="600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BOREDOM</a:t>
            </a:r>
            <a:endParaRPr lang="en-CA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267744" y="3573016"/>
            <a:ext cx="89728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3165029" y="2778100"/>
            <a:ext cx="0" cy="7949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3161879" y="2805029"/>
            <a:ext cx="1498289" cy="28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4660168" y="1412776"/>
            <a:ext cx="0" cy="139508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3813536" y="2805028"/>
            <a:ext cx="880256" cy="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5468416" y="404664"/>
            <a:ext cx="277599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Give extension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Introduce doubt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Pair with another group </a:t>
            </a:r>
            <a:endParaRPr lang="en-CA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5468416" y="3233619"/>
            <a:ext cx="2775992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Remove a member of the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Pair with another group</a:t>
            </a:r>
          </a:p>
        </p:txBody>
      </p:sp>
    </p:spTree>
    <p:extLst>
      <p:ext uri="{BB962C8B-B14F-4D97-AF65-F5344CB8AC3E}">
        <p14:creationId xmlns:p14="http://schemas.microsoft.com/office/powerpoint/2010/main" val="1508496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FLOW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4" y="620688"/>
            <a:ext cx="6115050" cy="4314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8426" y="1412776"/>
            <a:ext cx="1368152" cy="600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ANXIETY</a:t>
            </a:r>
            <a:endParaRPr lang="en-CA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001296">
            <a:off x="4128762" y="1055664"/>
            <a:ext cx="16164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FLOW</a:t>
            </a:r>
            <a:endParaRPr lang="en-CA" sz="3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550" y="3573016"/>
            <a:ext cx="1616496" cy="600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BOREDOM</a:t>
            </a:r>
            <a:endParaRPr lang="en-CA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273374" y="3573016"/>
            <a:ext cx="89728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3170659" y="2778100"/>
            <a:ext cx="0" cy="7949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170659" y="2778100"/>
            <a:ext cx="758899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929558" y="980728"/>
            <a:ext cx="0" cy="17845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3929558" y="1000027"/>
            <a:ext cx="1355181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929558" y="980728"/>
            <a:ext cx="0" cy="138707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5468416" y="404664"/>
            <a:ext cx="277599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Give hint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Join the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Pair with a stronger group </a:t>
            </a:r>
            <a:endParaRPr lang="en-CA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5468416" y="3233619"/>
            <a:ext cx="277599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Give an easier task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Answer some of the task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Give a hint</a:t>
            </a:r>
          </a:p>
        </p:txBody>
      </p:sp>
    </p:spTree>
    <p:extLst>
      <p:ext uri="{BB962C8B-B14F-4D97-AF65-F5344CB8AC3E}">
        <p14:creationId xmlns:p14="http://schemas.microsoft.com/office/powerpoint/2010/main" val="1282530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SELF-MANAGING FLOW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20688"/>
            <a:ext cx="6115050" cy="4314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2796" y="1412776"/>
            <a:ext cx="1368152" cy="600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ANXIETY</a:t>
            </a:r>
            <a:endParaRPr lang="en-CA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001296">
            <a:off x="4123132" y="1055664"/>
            <a:ext cx="16164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FLOW</a:t>
            </a:r>
            <a:endParaRPr lang="en-CA" sz="3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3573016"/>
            <a:ext cx="1616496" cy="600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BOREDOM</a:t>
            </a:r>
            <a:endParaRPr lang="en-CA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267744" y="3573016"/>
            <a:ext cx="89728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3165029" y="2778100"/>
            <a:ext cx="0" cy="7949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3161879" y="2805029"/>
            <a:ext cx="690041" cy="28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3851920" y="2012941"/>
            <a:ext cx="0" cy="7949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641618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THEORIES </a:t>
            </a:r>
            <a:r>
              <a:rPr lang="en-CA" i="1" dirty="0" smtClean="0"/>
              <a:t>OF</a:t>
            </a:r>
            <a:r>
              <a:rPr lang="en-CA" dirty="0" smtClean="0"/>
              <a:t>  LEARNING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8460432" cy="3821181"/>
          </a:xfrm>
        </p:spPr>
        <p:txBody>
          <a:bodyPr numCol="2"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meta-cognition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multiple intelligences (Gardner)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transfer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analogical reasoning (</a:t>
            </a:r>
            <a:r>
              <a:rPr lang="en-CA" dirty="0" err="1" smtClean="0"/>
              <a:t>Novick</a:t>
            </a:r>
            <a:r>
              <a:rPr lang="en-CA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critical incidents (Tripp)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variation theory (Mortens)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creeping determinism (</a:t>
            </a:r>
            <a:r>
              <a:rPr lang="en-CA" dirty="0" err="1" smtClean="0"/>
              <a:t>Fischoff</a:t>
            </a:r>
            <a:r>
              <a:rPr lang="en-CA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discourse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tensions (Berry)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t</a:t>
            </a:r>
            <a:r>
              <a:rPr lang="en-CA" dirty="0" smtClean="0"/>
              <a:t>hickening (Geertz)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e</a:t>
            </a:r>
            <a:r>
              <a:rPr lang="en-CA" dirty="0" smtClean="0"/>
              <a:t>mpirical (Liljedahl)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affect / meta-affect (</a:t>
            </a:r>
            <a:r>
              <a:rPr lang="en-CA" dirty="0" err="1" smtClean="0"/>
              <a:t>Goldin</a:t>
            </a:r>
            <a:r>
              <a:rPr lang="en-CA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i</a:t>
            </a:r>
            <a:r>
              <a:rPr lang="en-CA" dirty="0" smtClean="0"/>
              <a:t>llumination (Liljedahl)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s</a:t>
            </a:r>
            <a:r>
              <a:rPr lang="en-CA" dirty="0" smtClean="0"/>
              <a:t>urprise (Adler)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f</a:t>
            </a:r>
            <a:r>
              <a:rPr lang="en-CA" dirty="0" smtClean="0"/>
              <a:t>low (</a:t>
            </a:r>
            <a:r>
              <a:rPr lang="en-GB" dirty="0" smtClean="0"/>
              <a:t>Csíkszentmihályi) </a:t>
            </a:r>
            <a:endParaRPr lang="en-CA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c</a:t>
            </a:r>
            <a:r>
              <a:rPr lang="en-CA" dirty="0" smtClean="0"/>
              <a:t>ounter culture/norms (Liljedahl) </a:t>
            </a:r>
            <a:endParaRPr lang="en-CA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problem posing (Brown &amp; Walters) </a:t>
            </a:r>
            <a:endParaRPr lang="en-CA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m</a:t>
            </a:r>
            <a:r>
              <a:rPr lang="en-CA" dirty="0" smtClean="0"/>
              <a:t>odelling</a:t>
            </a:r>
            <a:r>
              <a:rPr lang="en-CA" b="1" baseline="30000" dirty="0" smtClean="0"/>
              <a:t> </a:t>
            </a:r>
            <a:endParaRPr lang="en-CA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RME </a:t>
            </a:r>
            <a:endParaRPr lang="en-CA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learner generated examples (Watson &amp; Mason</a:t>
            </a:r>
            <a:r>
              <a:rPr lang="en-CA" dirty="0" smtClean="0"/>
              <a:t>) </a:t>
            </a:r>
            <a:endParaRPr lang="en-CA" b="1" baseline="30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p</a:t>
            </a:r>
            <a:r>
              <a:rPr lang="en-CA" dirty="0" smtClean="0"/>
              <a:t>roblem solving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0313365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THEORIES </a:t>
            </a:r>
            <a:r>
              <a:rPr lang="en-CA" i="1" dirty="0" smtClean="0"/>
              <a:t>OF</a:t>
            </a:r>
            <a:r>
              <a:rPr lang="en-CA" dirty="0" smtClean="0"/>
              <a:t>  LEARNING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8460432" cy="3821181"/>
          </a:xfrm>
        </p:spPr>
        <p:txBody>
          <a:bodyPr numCol="2"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B0F0"/>
                </a:solidFill>
              </a:rPr>
              <a:t>meta-cognition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multiple intelligences (Gardner)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B0F0"/>
                </a:solidFill>
              </a:rPr>
              <a:t>transfer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B0F0"/>
                </a:solidFill>
              </a:rPr>
              <a:t>analogical reasoning (</a:t>
            </a:r>
            <a:r>
              <a:rPr lang="en-CA" dirty="0" err="1" smtClean="0">
                <a:solidFill>
                  <a:srgbClr val="00B0F0"/>
                </a:solidFill>
              </a:rPr>
              <a:t>Novick</a:t>
            </a:r>
            <a:r>
              <a:rPr lang="en-CA" dirty="0" smtClean="0">
                <a:solidFill>
                  <a:srgbClr val="00B0F0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B0F0"/>
                </a:solidFill>
              </a:rPr>
              <a:t>critical incidents (Tripp)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B0F0"/>
                </a:solidFill>
              </a:rPr>
              <a:t>variation theory (Mortens)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FD7A03"/>
                </a:solidFill>
              </a:rPr>
              <a:t>creeping determinism (</a:t>
            </a:r>
            <a:r>
              <a:rPr lang="en-CA" dirty="0" err="1" smtClean="0">
                <a:solidFill>
                  <a:srgbClr val="FD7A03"/>
                </a:solidFill>
              </a:rPr>
              <a:t>Fischoff</a:t>
            </a:r>
            <a:r>
              <a:rPr lang="en-CA" dirty="0" smtClean="0">
                <a:solidFill>
                  <a:srgbClr val="FD7A03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discourse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B0F0"/>
                </a:solidFill>
              </a:rPr>
              <a:t>tensions (Berry)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B0F0"/>
                </a:solidFill>
              </a:rPr>
              <a:t>t</a:t>
            </a:r>
            <a:r>
              <a:rPr lang="en-CA" dirty="0" smtClean="0">
                <a:solidFill>
                  <a:srgbClr val="00B0F0"/>
                </a:solidFill>
              </a:rPr>
              <a:t>hickening (Geertz)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e</a:t>
            </a:r>
            <a:r>
              <a:rPr lang="en-CA" dirty="0" smtClean="0"/>
              <a:t>mpirical (Liljedahl) </a:t>
            </a:r>
            <a:r>
              <a:rPr lang="en-GB" b="1" baseline="30000" dirty="0">
                <a:solidFill>
                  <a:srgbClr val="C00000"/>
                </a:solidFill>
              </a:rPr>
              <a:t>*</a:t>
            </a:r>
            <a:endParaRPr lang="en-CA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B0F0"/>
                </a:solidFill>
              </a:rPr>
              <a:t>affect / meta-affect (</a:t>
            </a:r>
            <a:r>
              <a:rPr lang="en-CA" dirty="0" err="1" smtClean="0">
                <a:solidFill>
                  <a:srgbClr val="00B0F0"/>
                </a:solidFill>
              </a:rPr>
              <a:t>Goldin</a:t>
            </a:r>
            <a:r>
              <a:rPr lang="en-CA" dirty="0" smtClean="0">
                <a:solidFill>
                  <a:srgbClr val="00B0F0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i</a:t>
            </a:r>
            <a:r>
              <a:rPr lang="en-CA" dirty="0" smtClean="0"/>
              <a:t>llumination (Liljedahl)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B0F0"/>
                </a:solidFill>
              </a:rPr>
              <a:t>s</a:t>
            </a:r>
            <a:r>
              <a:rPr lang="en-CA" dirty="0" smtClean="0">
                <a:solidFill>
                  <a:srgbClr val="00B0F0"/>
                </a:solidFill>
              </a:rPr>
              <a:t>urprise (Adler)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B0F0"/>
                </a:solidFill>
              </a:rPr>
              <a:t>f</a:t>
            </a:r>
            <a:r>
              <a:rPr lang="en-CA" dirty="0" smtClean="0">
                <a:solidFill>
                  <a:srgbClr val="00B0F0"/>
                </a:solidFill>
              </a:rPr>
              <a:t>low (</a:t>
            </a:r>
            <a:r>
              <a:rPr lang="en-GB" dirty="0" smtClean="0">
                <a:solidFill>
                  <a:srgbClr val="00B0F0"/>
                </a:solidFill>
              </a:rPr>
              <a:t>Csíkszentmihályi) </a:t>
            </a:r>
            <a:r>
              <a:rPr lang="en-GB" b="1" baseline="30000" dirty="0" smtClean="0">
                <a:solidFill>
                  <a:srgbClr val="C00000"/>
                </a:solidFill>
              </a:rPr>
              <a:t>*</a:t>
            </a:r>
            <a:endParaRPr lang="en-CA" b="1" dirty="0" smtClean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B0F0"/>
                </a:solidFill>
              </a:rPr>
              <a:t>c</a:t>
            </a:r>
            <a:r>
              <a:rPr lang="en-CA" dirty="0" smtClean="0">
                <a:solidFill>
                  <a:srgbClr val="00B0F0"/>
                </a:solidFill>
              </a:rPr>
              <a:t>ounter culture/norms (Liljedahl) </a:t>
            </a:r>
            <a:r>
              <a:rPr lang="en-GB" b="1" baseline="30000" dirty="0" smtClean="0">
                <a:solidFill>
                  <a:srgbClr val="C00000"/>
                </a:solidFill>
              </a:rPr>
              <a:t>*</a:t>
            </a:r>
            <a:endParaRPr lang="en-CA" b="1" dirty="0" smtClean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problem posing (Brown &amp; Walters) </a:t>
            </a:r>
            <a:r>
              <a:rPr lang="en-CA" b="1" baseline="30000" dirty="0" smtClean="0">
                <a:solidFill>
                  <a:srgbClr val="C00000"/>
                </a:solidFill>
              </a:rPr>
              <a:t>←</a:t>
            </a:r>
            <a:endParaRPr lang="en-CA" b="1" dirty="0" smtClean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B0F0"/>
                </a:solidFill>
              </a:rPr>
              <a:t>m</a:t>
            </a:r>
            <a:r>
              <a:rPr lang="en-CA" dirty="0" smtClean="0">
                <a:solidFill>
                  <a:srgbClr val="00B0F0"/>
                </a:solidFill>
              </a:rPr>
              <a:t>odelling</a:t>
            </a:r>
            <a:r>
              <a:rPr lang="en-CA" b="1" baseline="30000" dirty="0" smtClean="0">
                <a:solidFill>
                  <a:srgbClr val="C00000"/>
                </a:solidFill>
              </a:rPr>
              <a:t> </a:t>
            </a:r>
            <a:r>
              <a:rPr lang="en-CA" b="1" baseline="30000" dirty="0">
                <a:solidFill>
                  <a:srgbClr val="C00000"/>
                </a:solidFill>
              </a:rPr>
              <a:t>←</a:t>
            </a:r>
            <a:endParaRPr lang="en-CA" b="1" dirty="0" smtClean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RME </a:t>
            </a:r>
            <a:r>
              <a:rPr lang="en-CA" b="1" baseline="30000" dirty="0">
                <a:solidFill>
                  <a:srgbClr val="C00000"/>
                </a:solidFill>
              </a:rPr>
              <a:t>←</a:t>
            </a:r>
            <a:endParaRPr lang="en-CA" b="1" dirty="0" smtClean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B0F0"/>
                </a:solidFill>
              </a:rPr>
              <a:t>learner generated examples (Watson &amp; Mason</a:t>
            </a:r>
            <a:r>
              <a:rPr lang="en-CA" dirty="0" smtClean="0">
                <a:solidFill>
                  <a:srgbClr val="00B0F0"/>
                </a:solidFill>
              </a:rPr>
              <a:t>) </a:t>
            </a:r>
            <a:r>
              <a:rPr lang="en-GB" b="1" baseline="30000" dirty="0" smtClean="0">
                <a:solidFill>
                  <a:srgbClr val="C00000"/>
                </a:solidFill>
              </a:rPr>
              <a:t>*</a:t>
            </a:r>
            <a:r>
              <a:rPr lang="en-CA" b="1" baseline="30000" dirty="0">
                <a:solidFill>
                  <a:srgbClr val="C00000"/>
                </a:solidFill>
              </a:rPr>
              <a:t> </a:t>
            </a:r>
            <a:r>
              <a:rPr lang="en-CA" b="1" baseline="30000" dirty="0" smtClean="0">
                <a:solidFill>
                  <a:srgbClr val="C00000"/>
                </a:solidFill>
              </a:rPr>
              <a:t>←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B0F0"/>
                </a:solidFill>
              </a:rPr>
              <a:t>p</a:t>
            </a:r>
            <a:r>
              <a:rPr lang="en-CA" dirty="0" smtClean="0">
                <a:solidFill>
                  <a:srgbClr val="00B0F0"/>
                </a:solidFill>
              </a:rPr>
              <a:t>roblem solving (</a:t>
            </a:r>
            <a:r>
              <a:rPr lang="en-CA" dirty="0" err="1" smtClean="0">
                <a:solidFill>
                  <a:srgbClr val="00B0F0"/>
                </a:solidFill>
              </a:rPr>
              <a:t>Polya</a:t>
            </a:r>
            <a:r>
              <a:rPr lang="en-CA" dirty="0" smtClean="0">
                <a:solidFill>
                  <a:srgbClr val="00B0F0"/>
                </a:solidFill>
              </a:rPr>
              <a:t>) </a:t>
            </a:r>
            <a:r>
              <a:rPr lang="en-GB" b="1" baseline="30000" dirty="0">
                <a:solidFill>
                  <a:srgbClr val="C00000"/>
                </a:solidFill>
              </a:rPr>
              <a:t>*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3861048"/>
            <a:ext cx="4104456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chemeClr val="bg1"/>
                </a:solidFill>
              </a:rPr>
              <a:t>l</a:t>
            </a:r>
            <a:r>
              <a:rPr lang="en-CA" dirty="0" smtClean="0">
                <a:solidFill>
                  <a:srgbClr val="C00000"/>
                </a:solidFill>
              </a:rPr>
              <a:t> </a:t>
            </a:r>
            <a:r>
              <a:rPr lang="en-CA" sz="1600" dirty="0" smtClean="0">
                <a:solidFill>
                  <a:srgbClr val="C00000"/>
                </a:solidFill>
              </a:rPr>
              <a:t>* I will demonstrate</a:t>
            </a:r>
          </a:p>
          <a:p>
            <a:r>
              <a:rPr lang="en-CA" sz="1600" dirty="0" smtClean="0">
                <a:solidFill>
                  <a:srgbClr val="C00000"/>
                </a:solidFill>
              </a:rPr>
              <a:t>← theory </a:t>
            </a:r>
            <a:r>
              <a:rPr lang="en-CA" sz="1600" i="1" dirty="0" smtClean="0">
                <a:solidFill>
                  <a:srgbClr val="C00000"/>
                </a:solidFill>
              </a:rPr>
              <a:t>for</a:t>
            </a:r>
            <a:endParaRPr lang="en-CA" sz="1600" i="1" dirty="0">
              <a:solidFill>
                <a:srgbClr val="C00000"/>
              </a:solidFill>
            </a:endParaRPr>
          </a:p>
          <a:p>
            <a:r>
              <a:rPr lang="en-CA" sz="1600" dirty="0">
                <a:solidFill>
                  <a:srgbClr val="C00000"/>
                </a:solidFill>
              </a:rPr>
              <a:t> </a:t>
            </a:r>
            <a:r>
              <a:rPr lang="en-CA" sz="1600" dirty="0" smtClean="0">
                <a:solidFill>
                  <a:srgbClr val="C00000"/>
                </a:solidFill>
              </a:rPr>
              <a:t> </a:t>
            </a:r>
            <a:r>
              <a:rPr lang="en-CA" sz="1600" dirty="0" smtClean="0">
                <a:solidFill>
                  <a:schemeClr val="bg1"/>
                </a:solidFill>
              </a:rPr>
              <a:t> l </a:t>
            </a:r>
            <a:r>
              <a:rPr lang="en-CA" sz="1600" dirty="0" smtClean="0">
                <a:solidFill>
                  <a:srgbClr val="00B0F0"/>
                </a:solidFill>
              </a:rPr>
              <a:t>suitable for large </a:t>
            </a:r>
            <a:r>
              <a:rPr lang="en-CA" sz="1600" dirty="0" smtClean="0">
                <a:solidFill>
                  <a:srgbClr val="00B0F0"/>
                </a:solidFill>
              </a:rPr>
              <a:t>classes</a:t>
            </a:r>
          </a:p>
          <a:p>
            <a:r>
              <a:rPr lang="en-CA" sz="1600" dirty="0">
                <a:solidFill>
                  <a:schemeClr val="bg1"/>
                </a:solidFill>
              </a:rPr>
              <a:t> l </a:t>
            </a:r>
            <a:r>
              <a:rPr lang="en-CA" sz="1600" dirty="0" smtClean="0">
                <a:solidFill>
                  <a:schemeClr val="bg1"/>
                </a:solidFill>
              </a:rPr>
              <a:t>  </a:t>
            </a:r>
            <a:r>
              <a:rPr lang="en-CA" sz="1600" dirty="0" smtClean="0">
                <a:solidFill>
                  <a:srgbClr val="FD7A03"/>
                </a:solidFill>
              </a:rPr>
              <a:t>well suited </a:t>
            </a:r>
            <a:r>
              <a:rPr lang="en-CA" sz="1600" dirty="0">
                <a:solidFill>
                  <a:srgbClr val="FD7A03"/>
                </a:solidFill>
              </a:rPr>
              <a:t>for </a:t>
            </a:r>
            <a:r>
              <a:rPr lang="en-CA" sz="1600" dirty="0" smtClean="0">
                <a:solidFill>
                  <a:srgbClr val="FD7A03"/>
                </a:solidFill>
              </a:rPr>
              <a:t>teacher ed.</a:t>
            </a:r>
            <a:endParaRPr lang="en-CA" sz="1600" dirty="0" smtClean="0">
              <a:solidFill>
                <a:srgbClr val="FD7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6431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DIVERSE WORKSHOP OUTCOMES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208912" cy="4480520"/>
          </a:xfrm>
        </p:spPr>
        <p:txBody>
          <a:bodyPr/>
          <a:lstStyle/>
          <a:p>
            <a:pPr marL="0" indent="0">
              <a:spcAft>
                <a:spcPts val="1200"/>
              </a:spcAft>
            </a:pPr>
            <a:r>
              <a:rPr lang="en-CA" sz="2400" dirty="0" smtClean="0"/>
              <a:t>POSSIBLE WORKSHOP OUTCOMES:</a:t>
            </a:r>
          </a:p>
          <a:p>
            <a:pPr lvl="1">
              <a:buFont typeface="+mj-lt"/>
              <a:buAutoNum type="arabicPeriod"/>
            </a:pPr>
            <a:r>
              <a:rPr lang="en-CA" sz="2400" dirty="0" smtClean="0"/>
              <a:t>enjoy the learning experience </a:t>
            </a:r>
          </a:p>
          <a:p>
            <a:pPr lvl="1">
              <a:buFont typeface="+mj-lt"/>
              <a:buAutoNum type="arabicPeriod"/>
            </a:pPr>
            <a:r>
              <a:rPr lang="en-CA" sz="2400" dirty="0" smtClean="0"/>
              <a:t>learn some things about teaching</a:t>
            </a:r>
          </a:p>
          <a:p>
            <a:pPr lvl="1">
              <a:buFont typeface="+mj-lt"/>
              <a:buAutoNum type="arabicPeriod"/>
            </a:pPr>
            <a:r>
              <a:rPr lang="en-CA" sz="2400" dirty="0" smtClean="0"/>
              <a:t>convert a theory </a:t>
            </a:r>
            <a:r>
              <a:rPr lang="en-CA" sz="2400" i="1" dirty="0" smtClean="0"/>
              <a:t>of</a:t>
            </a:r>
            <a:r>
              <a:rPr lang="en-CA" sz="2400" dirty="0" smtClean="0"/>
              <a:t> learning into a theory </a:t>
            </a:r>
            <a:r>
              <a:rPr lang="en-CA" sz="2400" i="1" dirty="0" smtClean="0"/>
              <a:t>for</a:t>
            </a:r>
            <a:r>
              <a:rPr lang="en-CA" sz="2400" dirty="0" smtClean="0"/>
              <a:t> teaching</a:t>
            </a:r>
          </a:p>
          <a:p>
            <a:pPr lvl="1">
              <a:buFont typeface="+mj-lt"/>
              <a:buAutoNum type="arabicPeriod"/>
            </a:pPr>
            <a:r>
              <a:rPr lang="en-CA" sz="2400" dirty="0" smtClean="0"/>
              <a:t>extract a theory </a:t>
            </a:r>
            <a:r>
              <a:rPr lang="en-CA" sz="2400" i="1" dirty="0" smtClean="0"/>
              <a:t>for </a:t>
            </a:r>
            <a:r>
              <a:rPr lang="en-CA" sz="2400" dirty="0" smtClean="0"/>
              <a:t>teaching from empirical work </a:t>
            </a:r>
          </a:p>
          <a:p>
            <a:pPr lvl="1">
              <a:buFont typeface="+mj-lt"/>
              <a:buAutoNum type="arabicPeriod"/>
            </a:pPr>
            <a:r>
              <a:rPr lang="en-CA" sz="2400" dirty="0" smtClean="0"/>
              <a:t>define requirements of a theory </a:t>
            </a:r>
            <a:r>
              <a:rPr lang="en-CA" sz="2400" i="1" dirty="0" smtClean="0"/>
              <a:t>for</a:t>
            </a:r>
            <a:r>
              <a:rPr lang="en-CA" sz="2400" dirty="0" smtClean="0"/>
              <a:t> teaching</a:t>
            </a:r>
          </a:p>
          <a:p>
            <a:pPr>
              <a:buFont typeface="+mj-lt"/>
              <a:buAutoNum type="arabicPeriod"/>
            </a:pPr>
            <a:endParaRPr lang="en-CA" dirty="0" smtClean="0"/>
          </a:p>
          <a:p>
            <a:pPr marL="0" indent="0"/>
            <a:r>
              <a:rPr lang="en-CA" sz="2400" dirty="0" smtClean="0"/>
              <a:t>WORKSHOP EXPECTATION: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CA" sz="2400" dirty="0" smtClean="0"/>
              <a:t>you will achieve at least two of the above outcomes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CA" sz="2400" i="1" dirty="0">
                <a:solidFill>
                  <a:srgbClr val="C00000"/>
                </a:solidFill>
              </a:rPr>
              <a:t>q</a:t>
            </a:r>
            <a:r>
              <a:rPr lang="en-CA" sz="2400" i="1" dirty="0" smtClean="0">
                <a:solidFill>
                  <a:srgbClr val="C00000"/>
                </a:solidFill>
              </a:rPr>
              <a:t>uick and dirty </a:t>
            </a:r>
            <a:r>
              <a:rPr lang="en-CA" sz="2400" dirty="0" smtClean="0"/>
              <a:t>presentation on Wednesday afternoon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486217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 smtClean="0">
                <a:solidFill>
                  <a:srgbClr val="C00000"/>
                </a:solidFill>
              </a:rPr>
              <a:t>QUICK AND DIRTY  </a:t>
            </a:r>
            <a:r>
              <a:rPr lang="en-CA" dirty="0" smtClean="0"/>
              <a:t>PRESENTATION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N groups of 2-4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200/N minutes each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g</a:t>
            </a:r>
            <a:r>
              <a:rPr lang="en-CA" dirty="0" smtClean="0"/>
              <a:t>ive a presentation on one of the following: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CA" dirty="0" smtClean="0"/>
              <a:t>teach a lesson using interesting mathematics demonstrating your use of one of the </a:t>
            </a:r>
            <a:r>
              <a:rPr lang="en-CA" dirty="0" smtClean="0">
                <a:solidFill>
                  <a:srgbClr val="C00000"/>
                </a:solidFill>
              </a:rPr>
              <a:t>theories </a:t>
            </a:r>
            <a:r>
              <a:rPr lang="en-CA" i="1" dirty="0" smtClean="0">
                <a:solidFill>
                  <a:srgbClr val="C00000"/>
                </a:solidFill>
              </a:rPr>
              <a:t>for</a:t>
            </a:r>
            <a:r>
              <a:rPr lang="en-CA" dirty="0" smtClean="0">
                <a:solidFill>
                  <a:srgbClr val="C00000"/>
                </a:solidFill>
              </a:rPr>
              <a:t> teaching </a:t>
            </a:r>
            <a:r>
              <a:rPr lang="en-CA" dirty="0" smtClean="0"/>
              <a:t>demonstrated in the workshop thus far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CA" dirty="0" smtClean="0"/>
              <a:t>teach a lesson on any topic by converting one of the </a:t>
            </a:r>
            <a:r>
              <a:rPr lang="en-CA" dirty="0" smtClean="0">
                <a:solidFill>
                  <a:srgbClr val="C00000"/>
                </a:solidFill>
              </a:rPr>
              <a:t>theories </a:t>
            </a:r>
            <a:r>
              <a:rPr lang="en-CA" i="1" dirty="0" smtClean="0">
                <a:solidFill>
                  <a:srgbClr val="C00000"/>
                </a:solidFill>
              </a:rPr>
              <a:t>of</a:t>
            </a:r>
            <a:r>
              <a:rPr lang="en-CA" dirty="0" smtClean="0">
                <a:solidFill>
                  <a:srgbClr val="C00000"/>
                </a:solidFill>
              </a:rPr>
              <a:t> learning</a:t>
            </a:r>
            <a:r>
              <a:rPr lang="en-CA" dirty="0" smtClean="0"/>
              <a:t> listed (or a different </a:t>
            </a:r>
            <a:r>
              <a:rPr lang="en-CA" dirty="0" smtClean="0">
                <a:solidFill>
                  <a:srgbClr val="C00000"/>
                </a:solidFill>
              </a:rPr>
              <a:t>theory </a:t>
            </a:r>
            <a:r>
              <a:rPr lang="en-CA" i="1" dirty="0" smtClean="0">
                <a:solidFill>
                  <a:srgbClr val="C00000"/>
                </a:solidFill>
              </a:rPr>
              <a:t>of</a:t>
            </a:r>
            <a:r>
              <a:rPr lang="en-CA" dirty="0" smtClean="0">
                <a:solidFill>
                  <a:srgbClr val="C00000"/>
                </a:solidFill>
              </a:rPr>
              <a:t> learning</a:t>
            </a:r>
            <a:r>
              <a:rPr lang="en-CA" dirty="0" smtClean="0"/>
              <a:t>) into a </a:t>
            </a:r>
            <a:r>
              <a:rPr lang="en-CA" dirty="0" smtClean="0">
                <a:solidFill>
                  <a:srgbClr val="C00000"/>
                </a:solidFill>
              </a:rPr>
              <a:t>theory </a:t>
            </a:r>
            <a:r>
              <a:rPr lang="en-CA" i="1" dirty="0" smtClean="0">
                <a:solidFill>
                  <a:srgbClr val="C00000"/>
                </a:solidFill>
              </a:rPr>
              <a:t>for</a:t>
            </a:r>
            <a:r>
              <a:rPr lang="en-CA" dirty="0" smtClean="0">
                <a:solidFill>
                  <a:srgbClr val="C00000"/>
                </a:solidFill>
              </a:rPr>
              <a:t> teaching</a:t>
            </a:r>
            <a:r>
              <a:rPr lang="en-CA" dirty="0" smtClean="0"/>
              <a:t>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CA" dirty="0"/>
              <a:t>p</a:t>
            </a:r>
            <a:r>
              <a:rPr lang="en-CA" dirty="0" smtClean="0"/>
              <a:t>resent a new </a:t>
            </a:r>
            <a:r>
              <a:rPr lang="en-CA" dirty="0" smtClean="0">
                <a:solidFill>
                  <a:srgbClr val="C00000"/>
                </a:solidFill>
              </a:rPr>
              <a:t>theory </a:t>
            </a:r>
            <a:r>
              <a:rPr lang="en-CA" i="1" dirty="0" smtClean="0">
                <a:solidFill>
                  <a:srgbClr val="C00000"/>
                </a:solidFill>
              </a:rPr>
              <a:t>for</a:t>
            </a:r>
            <a:r>
              <a:rPr lang="en-CA" dirty="0" smtClean="0">
                <a:solidFill>
                  <a:srgbClr val="C00000"/>
                </a:solidFill>
              </a:rPr>
              <a:t> teaching </a:t>
            </a:r>
            <a:r>
              <a:rPr lang="en-CA" dirty="0" smtClean="0"/>
              <a:t>from some empirical work you may have done or data you may have access 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in the case of a) a brief introduction as to why you chose that </a:t>
            </a:r>
            <a:r>
              <a:rPr lang="en-CA" dirty="0">
                <a:solidFill>
                  <a:srgbClr val="C00000"/>
                </a:solidFill>
              </a:rPr>
              <a:t>theories </a:t>
            </a:r>
            <a:r>
              <a:rPr lang="en-CA" i="1" dirty="0">
                <a:solidFill>
                  <a:srgbClr val="C00000"/>
                </a:solidFill>
              </a:rPr>
              <a:t>for</a:t>
            </a:r>
            <a:r>
              <a:rPr lang="en-CA" dirty="0">
                <a:solidFill>
                  <a:srgbClr val="C00000"/>
                </a:solidFill>
              </a:rPr>
              <a:t> teaching</a:t>
            </a:r>
            <a:r>
              <a:rPr lang="en-CA" dirty="0" smtClean="0"/>
              <a:t> is warranted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i</a:t>
            </a:r>
            <a:r>
              <a:rPr lang="en-CA" dirty="0" smtClean="0"/>
              <a:t>n the case of b) and c) a brief introduction to the </a:t>
            </a:r>
            <a:r>
              <a:rPr lang="en-CA" dirty="0" smtClean="0">
                <a:solidFill>
                  <a:srgbClr val="C00000"/>
                </a:solidFill>
              </a:rPr>
              <a:t>theory </a:t>
            </a:r>
            <a:r>
              <a:rPr lang="en-CA" i="1" dirty="0" smtClean="0">
                <a:solidFill>
                  <a:srgbClr val="C00000"/>
                </a:solidFill>
              </a:rPr>
              <a:t>of</a:t>
            </a:r>
            <a:r>
              <a:rPr lang="en-CA" dirty="0" smtClean="0">
                <a:solidFill>
                  <a:srgbClr val="C00000"/>
                </a:solidFill>
              </a:rPr>
              <a:t> learning </a:t>
            </a:r>
            <a:r>
              <a:rPr lang="en-CA" dirty="0" smtClean="0"/>
              <a:t>or </a:t>
            </a:r>
            <a:r>
              <a:rPr lang="en-CA" dirty="0" smtClean="0">
                <a:solidFill>
                  <a:srgbClr val="C00000"/>
                </a:solidFill>
              </a:rPr>
              <a:t>theory </a:t>
            </a:r>
            <a:r>
              <a:rPr lang="en-CA" i="1" dirty="0" smtClean="0">
                <a:solidFill>
                  <a:srgbClr val="C00000"/>
                </a:solidFill>
              </a:rPr>
              <a:t>of</a:t>
            </a:r>
            <a:r>
              <a:rPr lang="en-CA" dirty="0" smtClean="0">
                <a:solidFill>
                  <a:srgbClr val="C00000"/>
                </a:solidFill>
              </a:rPr>
              <a:t> teaching </a:t>
            </a:r>
            <a:r>
              <a:rPr lang="en-CA" dirty="0" smtClean="0"/>
              <a:t>(who, when what, etc. ) is warranted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214519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2204864"/>
            <a:ext cx="8153400" cy="762000"/>
          </a:xfrm>
        </p:spPr>
        <p:txBody>
          <a:bodyPr/>
          <a:lstStyle/>
          <a:p>
            <a:pPr algn="ctr"/>
            <a:r>
              <a:rPr lang="en-CA" sz="2000" dirty="0">
                <a:solidFill>
                  <a:schemeClr val="tx1"/>
                </a:solidFill>
              </a:rPr>
              <a:t>http://www.peterliljedahl.com/courses/politecnicodimilano</a:t>
            </a:r>
          </a:p>
        </p:txBody>
      </p:sp>
    </p:spTree>
    <p:extLst>
      <p:ext uri="{BB962C8B-B14F-4D97-AF65-F5344CB8AC3E}">
        <p14:creationId xmlns:p14="http://schemas.microsoft.com/office/powerpoint/2010/main" val="3983593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2204864"/>
            <a:ext cx="8153400" cy="762000"/>
          </a:xfrm>
        </p:spPr>
        <p:txBody>
          <a:bodyPr/>
          <a:lstStyle/>
          <a:p>
            <a:pPr algn="ctr"/>
            <a:r>
              <a:rPr lang="en-CA" sz="2000" dirty="0">
                <a:solidFill>
                  <a:schemeClr val="tx1"/>
                </a:solidFill>
              </a:rPr>
              <a:t>http://www.peterliljedahl.com/courses/politecnicodimilano</a:t>
            </a:r>
          </a:p>
        </p:txBody>
      </p:sp>
    </p:spTree>
    <p:extLst>
      <p:ext uri="{BB962C8B-B14F-4D97-AF65-F5344CB8AC3E}">
        <p14:creationId xmlns:p14="http://schemas.microsoft.com/office/powerpoint/2010/main" val="4123382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ruckeralumni.org/s/143/images/editor/Csikszentmihal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41531"/>
            <a:ext cx="28384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MIHALY CSÍKSZENTMIHÁLYI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3867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FLOW EXPERIENCE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</a:pPr>
            <a:r>
              <a:rPr lang="en-CA" sz="2400" dirty="0"/>
              <a:t>There are clear goals every step of the way.</a:t>
            </a:r>
          </a:p>
          <a:p>
            <a:pPr lvl="0">
              <a:buFont typeface="+mj-lt"/>
              <a:buAutoNum type="arabicPeriod"/>
            </a:pPr>
            <a:r>
              <a:rPr lang="en-CA" sz="2400" dirty="0"/>
              <a:t>There is immediate feedback on one’s actions.</a:t>
            </a:r>
          </a:p>
          <a:p>
            <a:pPr lvl="0">
              <a:buFont typeface="+mj-lt"/>
              <a:buAutoNum type="arabicPeriod"/>
            </a:pPr>
            <a:r>
              <a:rPr lang="en-CA" sz="2400" dirty="0"/>
              <a:t>There is a balance between challenges and skills.</a:t>
            </a:r>
          </a:p>
          <a:p>
            <a:pPr lvl="0">
              <a:buFont typeface="+mj-lt"/>
              <a:buAutoNum type="arabicPeriod"/>
            </a:pPr>
            <a:r>
              <a:rPr lang="en-CA" sz="2400" dirty="0"/>
              <a:t>Attention is focused on one’s actions.</a:t>
            </a:r>
          </a:p>
          <a:p>
            <a:pPr lvl="0">
              <a:buFont typeface="+mj-lt"/>
              <a:buAutoNum type="arabicPeriod"/>
            </a:pPr>
            <a:r>
              <a:rPr lang="en-CA" sz="2400" dirty="0"/>
              <a:t>Distractions are excluded from consciousness.</a:t>
            </a:r>
          </a:p>
          <a:p>
            <a:pPr lvl="0">
              <a:buFont typeface="+mj-lt"/>
              <a:buAutoNum type="arabicPeriod"/>
            </a:pPr>
            <a:r>
              <a:rPr lang="en-CA" sz="2400" dirty="0"/>
              <a:t>There is no worry of failure.</a:t>
            </a:r>
          </a:p>
          <a:p>
            <a:pPr lvl="0">
              <a:buFont typeface="+mj-lt"/>
              <a:buAutoNum type="arabicPeriod"/>
            </a:pPr>
            <a:r>
              <a:rPr lang="en-CA" sz="2400" dirty="0"/>
              <a:t>Self-consciousness disappears.</a:t>
            </a:r>
          </a:p>
          <a:p>
            <a:pPr lvl="0">
              <a:buFont typeface="+mj-lt"/>
              <a:buAutoNum type="arabicPeriod"/>
            </a:pPr>
            <a:r>
              <a:rPr lang="en-CA" sz="2400" dirty="0"/>
              <a:t>The sense of time becomes distorted.</a:t>
            </a:r>
          </a:p>
          <a:p>
            <a:pPr lvl="0">
              <a:buFont typeface="+mj-lt"/>
              <a:buAutoNum type="arabicPeriod"/>
            </a:pPr>
            <a:r>
              <a:rPr lang="en-CA" sz="2400" dirty="0"/>
              <a:t>The activity becomes satisfying in its own right.</a:t>
            </a:r>
          </a:p>
          <a:p>
            <a:endParaRPr lang="en-CA" dirty="0" smtClean="0"/>
          </a:p>
          <a:p>
            <a:pPr algn="r"/>
            <a:r>
              <a:rPr lang="en-CA" dirty="0" smtClean="0"/>
              <a:t>- </a:t>
            </a:r>
            <a:r>
              <a:rPr lang="en-CA" sz="2000" i="1" dirty="0" err="1"/>
              <a:t>Csíkszentmihályi</a:t>
            </a:r>
            <a:r>
              <a:rPr lang="en-CA" sz="2000" i="1" dirty="0"/>
              <a:t> (1990) 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1285975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FLOW EXPERIENCE - internal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</a:pPr>
            <a:r>
              <a:rPr lang="en-CA" sz="2400" dirty="0">
                <a:solidFill>
                  <a:schemeClr val="tx2">
                    <a:lumMod val="75000"/>
                  </a:schemeClr>
                </a:solidFill>
              </a:rPr>
              <a:t>There are clear goals every step of the way.</a:t>
            </a:r>
          </a:p>
          <a:p>
            <a:pPr lvl="0">
              <a:buFont typeface="+mj-lt"/>
              <a:buAutoNum type="arabicPeriod"/>
            </a:pPr>
            <a:r>
              <a:rPr lang="en-CA" sz="2400" dirty="0">
                <a:solidFill>
                  <a:schemeClr val="tx2">
                    <a:lumMod val="75000"/>
                  </a:schemeClr>
                </a:solidFill>
              </a:rPr>
              <a:t>There is immediate feedback on one’s actions.</a:t>
            </a:r>
          </a:p>
          <a:p>
            <a:pPr lvl="0">
              <a:buFont typeface="+mj-lt"/>
              <a:buAutoNum type="arabicPeriod"/>
            </a:pPr>
            <a:r>
              <a:rPr lang="en-CA" sz="2400" dirty="0">
                <a:solidFill>
                  <a:schemeClr val="tx2">
                    <a:lumMod val="75000"/>
                  </a:schemeClr>
                </a:solidFill>
              </a:rPr>
              <a:t>There is a balance between challenges and skills.</a:t>
            </a:r>
          </a:p>
          <a:p>
            <a:pPr lvl="0">
              <a:buFont typeface="+mj-lt"/>
              <a:buAutoNum type="arabicPeriod"/>
            </a:pPr>
            <a:r>
              <a:rPr lang="en-CA" sz="2400" dirty="0">
                <a:solidFill>
                  <a:srgbClr val="0070C0"/>
                </a:solidFill>
              </a:rPr>
              <a:t>Attention is focused on one’s actions.</a:t>
            </a:r>
          </a:p>
          <a:p>
            <a:pPr lvl="0">
              <a:buFont typeface="+mj-lt"/>
              <a:buAutoNum type="arabicPeriod"/>
            </a:pPr>
            <a:r>
              <a:rPr lang="en-CA" sz="2400" dirty="0">
                <a:solidFill>
                  <a:srgbClr val="0070C0"/>
                </a:solidFill>
              </a:rPr>
              <a:t>Distractions are excluded from consciousness.</a:t>
            </a:r>
          </a:p>
          <a:p>
            <a:pPr lvl="0">
              <a:buFont typeface="+mj-lt"/>
              <a:buAutoNum type="arabicPeriod"/>
            </a:pPr>
            <a:r>
              <a:rPr lang="en-CA" sz="2400" dirty="0">
                <a:solidFill>
                  <a:srgbClr val="0070C0"/>
                </a:solidFill>
              </a:rPr>
              <a:t>There is no worry of failure.</a:t>
            </a:r>
          </a:p>
          <a:p>
            <a:pPr lvl="0">
              <a:buFont typeface="+mj-lt"/>
              <a:buAutoNum type="arabicPeriod"/>
            </a:pPr>
            <a:r>
              <a:rPr lang="en-CA" sz="2400" dirty="0">
                <a:solidFill>
                  <a:srgbClr val="0070C0"/>
                </a:solidFill>
              </a:rPr>
              <a:t>Self-consciousness disappears.</a:t>
            </a:r>
          </a:p>
          <a:p>
            <a:pPr lvl="0">
              <a:buFont typeface="+mj-lt"/>
              <a:buAutoNum type="arabicPeriod"/>
            </a:pPr>
            <a:r>
              <a:rPr lang="en-CA" sz="2400" dirty="0">
                <a:solidFill>
                  <a:srgbClr val="0070C0"/>
                </a:solidFill>
              </a:rPr>
              <a:t>The sense of time becomes distorted.</a:t>
            </a:r>
          </a:p>
          <a:p>
            <a:pPr lvl="0">
              <a:buFont typeface="+mj-lt"/>
              <a:buAutoNum type="arabicPeriod"/>
            </a:pPr>
            <a:r>
              <a:rPr lang="en-CA" sz="2400" dirty="0">
                <a:solidFill>
                  <a:srgbClr val="0070C0"/>
                </a:solidFill>
              </a:rPr>
              <a:t>The activity becomes satisfying in its own right.</a:t>
            </a:r>
          </a:p>
          <a:p>
            <a:endParaRPr lang="en-CA" dirty="0" smtClean="0"/>
          </a:p>
          <a:p>
            <a:pPr algn="r"/>
            <a:r>
              <a:rPr lang="en-CA" dirty="0" smtClean="0"/>
              <a:t>- </a:t>
            </a:r>
            <a:r>
              <a:rPr lang="en-CA" sz="2000" i="1" dirty="0" err="1"/>
              <a:t>Csíkszentmihályi</a:t>
            </a:r>
            <a:r>
              <a:rPr lang="en-CA" sz="2000" i="1" dirty="0"/>
              <a:t> (1990) 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2611745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FLOW EXPERIENCE - external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</a:pPr>
            <a:r>
              <a:rPr lang="en-CA" sz="2400" dirty="0">
                <a:solidFill>
                  <a:srgbClr val="0070C0"/>
                </a:solidFill>
              </a:rPr>
              <a:t>There are clear goals every step of the way.</a:t>
            </a:r>
          </a:p>
          <a:p>
            <a:pPr lvl="0">
              <a:buFont typeface="+mj-lt"/>
              <a:buAutoNum type="arabicPeriod"/>
            </a:pPr>
            <a:r>
              <a:rPr lang="en-CA" sz="2400" dirty="0">
                <a:solidFill>
                  <a:srgbClr val="0070C0"/>
                </a:solidFill>
              </a:rPr>
              <a:t>There is immediate feedback on one’s actions.</a:t>
            </a:r>
          </a:p>
          <a:p>
            <a:pPr lvl="0">
              <a:buFont typeface="+mj-lt"/>
              <a:buAutoNum type="arabicPeriod"/>
            </a:pPr>
            <a:r>
              <a:rPr lang="en-CA" sz="2400" dirty="0">
                <a:solidFill>
                  <a:srgbClr val="0070C0"/>
                </a:solidFill>
              </a:rPr>
              <a:t>There is a balance between challenges and skills.</a:t>
            </a:r>
          </a:p>
          <a:p>
            <a:pPr lvl="0">
              <a:buFont typeface="+mj-lt"/>
              <a:buAutoNum type="arabicPeriod"/>
            </a:pPr>
            <a:r>
              <a:rPr lang="en-CA" sz="2400" dirty="0">
                <a:solidFill>
                  <a:schemeClr val="tx2">
                    <a:lumMod val="75000"/>
                  </a:schemeClr>
                </a:solidFill>
              </a:rPr>
              <a:t>Attention is focused on one’s actions.</a:t>
            </a:r>
          </a:p>
          <a:p>
            <a:pPr lvl="0">
              <a:buFont typeface="+mj-lt"/>
              <a:buAutoNum type="arabicPeriod"/>
            </a:pPr>
            <a:r>
              <a:rPr lang="en-CA" sz="2400" dirty="0">
                <a:solidFill>
                  <a:schemeClr val="tx2">
                    <a:lumMod val="75000"/>
                  </a:schemeClr>
                </a:solidFill>
              </a:rPr>
              <a:t>Distractions are excluded from consciousness.</a:t>
            </a:r>
          </a:p>
          <a:p>
            <a:pPr lvl="0">
              <a:buFont typeface="+mj-lt"/>
              <a:buAutoNum type="arabicPeriod"/>
            </a:pPr>
            <a:r>
              <a:rPr lang="en-CA" sz="2400" dirty="0">
                <a:solidFill>
                  <a:schemeClr val="tx2">
                    <a:lumMod val="75000"/>
                  </a:schemeClr>
                </a:solidFill>
              </a:rPr>
              <a:t>There is no worry of failure.</a:t>
            </a:r>
          </a:p>
          <a:p>
            <a:pPr lvl="0">
              <a:buFont typeface="+mj-lt"/>
              <a:buAutoNum type="arabicPeriod"/>
            </a:pPr>
            <a:r>
              <a:rPr lang="en-CA" sz="2400" dirty="0">
                <a:solidFill>
                  <a:schemeClr val="tx2">
                    <a:lumMod val="75000"/>
                  </a:schemeClr>
                </a:solidFill>
              </a:rPr>
              <a:t>Self-consciousness disappears.</a:t>
            </a:r>
          </a:p>
          <a:p>
            <a:pPr lvl="0">
              <a:buFont typeface="+mj-lt"/>
              <a:buAutoNum type="arabicPeriod"/>
            </a:pPr>
            <a:r>
              <a:rPr lang="en-CA" sz="2400" dirty="0">
                <a:solidFill>
                  <a:schemeClr val="tx2">
                    <a:lumMod val="75000"/>
                  </a:schemeClr>
                </a:solidFill>
              </a:rPr>
              <a:t>The sense of time becomes distorted.</a:t>
            </a:r>
          </a:p>
          <a:p>
            <a:pPr lvl="0">
              <a:buFont typeface="+mj-lt"/>
              <a:buAutoNum type="arabicPeriod"/>
            </a:pPr>
            <a:r>
              <a:rPr lang="en-CA" sz="2400" dirty="0">
                <a:solidFill>
                  <a:schemeClr val="tx2">
                    <a:lumMod val="75000"/>
                  </a:schemeClr>
                </a:solidFill>
              </a:rPr>
              <a:t>The activity becomes satisfying in its own right.</a:t>
            </a:r>
          </a:p>
          <a:p>
            <a:endParaRPr lang="en-CA" dirty="0" smtClean="0"/>
          </a:p>
          <a:p>
            <a:pPr algn="r"/>
            <a:r>
              <a:rPr lang="en-CA" dirty="0" smtClean="0"/>
              <a:t>- </a:t>
            </a:r>
            <a:r>
              <a:rPr lang="en-CA" sz="2000" i="1" dirty="0" err="1"/>
              <a:t>Csíkszentmihályi</a:t>
            </a:r>
            <a:r>
              <a:rPr lang="en-CA" sz="2000" i="1" dirty="0"/>
              <a:t> (1990) 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4207247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FLOW EXPERIENCE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</a:pPr>
            <a:r>
              <a:rPr lang="en-CA" sz="2400" dirty="0">
                <a:solidFill>
                  <a:srgbClr val="0070C0"/>
                </a:solidFill>
              </a:rPr>
              <a:t>There are clear goals every step of the way.</a:t>
            </a:r>
          </a:p>
          <a:p>
            <a:pPr lvl="0">
              <a:buFont typeface="+mj-lt"/>
              <a:buAutoNum type="arabicPeriod"/>
            </a:pPr>
            <a:r>
              <a:rPr lang="en-CA" sz="2400" dirty="0">
                <a:solidFill>
                  <a:srgbClr val="0070C0"/>
                </a:solidFill>
              </a:rPr>
              <a:t>There is immediate feedback on one’s actions.</a:t>
            </a:r>
          </a:p>
          <a:p>
            <a:pPr lvl="0">
              <a:buFont typeface="+mj-lt"/>
              <a:buAutoNum type="arabicPeriod"/>
            </a:pPr>
            <a:r>
              <a:rPr lang="en-CA" sz="2400" dirty="0">
                <a:solidFill>
                  <a:srgbClr val="0070C0"/>
                </a:solidFill>
              </a:rPr>
              <a:t>There is a balance between challenges and skills.</a:t>
            </a:r>
          </a:p>
          <a:p>
            <a:endParaRPr lang="en-CA" dirty="0" smtClean="0"/>
          </a:p>
          <a:p>
            <a:endParaRPr lang="en-CA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152650"/>
            <a:ext cx="4076700" cy="2876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712" y="2354877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ANXIETY</a:t>
            </a:r>
            <a:endParaRPr lang="en-CA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9560" y="3861048"/>
            <a:ext cx="161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BOREDOM</a:t>
            </a:r>
            <a:endParaRPr lang="en-CA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9001296">
            <a:off x="2436412" y="3001533"/>
            <a:ext cx="161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FLOW</a:t>
            </a:r>
            <a:endParaRPr lang="en-CA" sz="3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41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FLOW EXPERIENCE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</a:pPr>
            <a:r>
              <a:rPr lang="en-CA" sz="2400" dirty="0">
                <a:solidFill>
                  <a:srgbClr val="0070C0"/>
                </a:solidFill>
              </a:rPr>
              <a:t>There are clear goals every step of the way.</a:t>
            </a:r>
          </a:p>
          <a:p>
            <a:pPr lvl="0">
              <a:buFont typeface="+mj-lt"/>
              <a:buAutoNum type="arabicPeriod"/>
            </a:pPr>
            <a:r>
              <a:rPr lang="en-CA" sz="2400" dirty="0">
                <a:solidFill>
                  <a:srgbClr val="0070C0"/>
                </a:solidFill>
              </a:rPr>
              <a:t>There is immediate feedback on one’s actions.</a:t>
            </a:r>
          </a:p>
          <a:p>
            <a:pPr lvl="0">
              <a:buFont typeface="+mj-lt"/>
              <a:buAutoNum type="arabicPeriod"/>
            </a:pPr>
            <a:r>
              <a:rPr lang="en-CA" sz="2400" dirty="0">
                <a:solidFill>
                  <a:srgbClr val="0070C0"/>
                </a:solidFill>
              </a:rPr>
              <a:t>There is a balance between challenges and skills.</a:t>
            </a:r>
          </a:p>
          <a:p>
            <a:endParaRPr lang="en-CA" dirty="0" smtClean="0"/>
          </a:p>
          <a:p>
            <a:endParaRPr lang="en-CA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152650"/>
            <a:ext cx="4076700" cy="2876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712" y="2354877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ANXIETY</a:t>
            </a:r>
            <a:endParaRPr lang="en-CA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9560" y="3861048"/>
            <a:ext cx="161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BOREDOM</a:t>
            </a:r>
            <a:endParaRPr lang="en-CA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9001296">
            <a:off x="2436412" y="3001533"/>
            <a:ext cx="161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FLOW</a:t>
            </a:r>
            <a:endParaRPr lang="en-CA" sz="3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9640" y="3181871"/>
            <a:ext cx="3066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b="1" dirty="0">
                <a:solidFill>
                  <a:schemeClr val="accent2"/>
                </a:solidFill>
              </a:rPr>
              <a:t>= ENGAGEMENT</a:t>
            </a:r>
          </a:p>
        </p:txBody>
      </p:sp>
    </p:spTree>
    <p:extLst>
      <p:ext uri="{BB962C8B-B14F-4D97-AF65-F5344CB8AC3E}">
        <p14:creationId xmlns:p14="http://schemas.microsoft.com/office/powerpoint/2010/main" val="2906826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FLOW EXPERIENCE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</a:pPr>
            <a:r>
              <a:rPr lang="en-CA" sz="2400" dirty="0">
                <a:solidFill>
                  <a:srgbClr val="0070C0"/>
                </a:solidFill>
              </a:rPr>
              <a:t>There are clear goals every step of the way.</a:t>
            </a:r>
          </a:p>
          <a:p>
            <a:pPr lvl="0">
              <a:buFont typeface="+mj-lt"/>
              <a:buAutoNum type="arabicPeriod"/>
            </a:pPr>
            <a:r>
              <a:rPr lang="en-CA" sz="2400" dirty="0">
                <a:solidFill>
                  <a:srgbClr val="0070C0"/>
                </a:solidFill>
              </a:rPr>
              <a:t>There is immediate feedback on one’s actions.</a:t>
            </a:r>
          </a:p>
          <a:p>
            <a:pPr lvl="0">
              <a:buFont typeface="+mj-lt"/>
              <a:buAutoNum type="arabicPeriod"/>
            </a:pPr>
            <a:r>
              <a:rPr lang="en-CA" sz="2400" dirty="0">
                <a:solidFill>
                  <a:srgbClr val="0070C0"/>
                </a:solidFill>
              </a:rPr>
              <a:t>There is a balance between challenges and skills.</a:t>
            </a:r>
          </a:p>
          <a:p>
            <a:endParaRPr lang="en-CA" dirty="0" smtClean="0"/>
          </a:p>
          <a:p>
            <a:pPr algn="ctr"/>
            <a:r>
              <a:rPr lang="en-CA" sz="3600" b="1" dirty="0" smtClean="0">
                <a:solidFill>
                  <a:schemeClr val="accent2"/>
                </a:solidFill>
                <a:sym typeface="Wingdings"/>
              </a:rPr>
              <a:t>- </a:t>
            </a:r>
            <a:r>
              <a:rPr lang="en-CA" sz="3600" b="1" dirty="0" smtClean="0">
                <a:solidFill>
                  <a:schemeClr val="accent2"/>
                </a:solidFill>
              </a:rPr>
              <a:t>CREATING FLOW -</a:t>
            </a:r>
          </a:p>
        </p:txBody>
      </p:sp>
    </p:spTree>
    <p:extLst>
      <p:ext uri="{BB962C8B-B14F-4D97-AF65-F5344CB8AC3E}">
        <p14:creationId xmlns:p14="http://schemas.microsoft.com/office/powerpoint/2010/main" val="183639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FU_Template_Beta_0.2">
  <a:themeElements>
    <a:clrScheme name="SFU_Template_Beta_0.2 13">
      <a:dk1>
        <a:srgbClr val="000000"/>
      </a:dk1>
      <a:lt1>
        <a:srgbClr val="FFFFFF"/>
      </a:lt1>
      <a:dk2>
        <a:srgbClr val="FFFFFF"/>
      </a:dk2>
      <a:lt2>
        <a:srgbClr val="464847"/>
      </a:lt2>
      <a:accent1>
        <a:srgbClr val="9E0927"/>
      </a:accent1>
      <a:accent2>
        <a:srgbClr val="003874"/>
      </a:accent2>
      <a:accent3>
        <a:srgbClr val="FFFFFF"/>
      </a:accent3>
      <a:accent4>
        <a:srgbClr val="000000"/>
      </a:accent4>
      <a:accent5>
        <a:srgbClr val="CCAAAC"/>
      </a:accent5>
      <a:accent6>
        <a:srgbClr val="003268"/>
      </a:accent6>
      <a:hlink>
        <a:srgbClr val="006AA8"/>
      </a:hlink>
      <a:folHlink>
        <a:srgbClr val="BA2B48"/>
      </a:folHlink>
    </a:clrScheme>
    <a:fontScheme name="SFU_Template_Beta_0.2">
      <a:majorFont>
        <a:latin typeface="DINPro-Medium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FU_Template_Beta_0.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3">
        <a:dk1>
          <a:srgbClr val="000000"/>
        </a:dk1>
        <a:lt1>
          <a:srgbClr val="FFFFFF"/>
        </a:lt1>
        <a:dk2>
          <a:srgbClr val="FFFFFF"/>
        </a:dk2>
        <a:lt2>
          <a:srgbClr val="464847"/>
        </a:lt2>
        <a:accent1>
          <a:srgbClr val="9E0927"/>
        </a:accent1>
        <a:accent2>
          <a:srgbClr val="003874"/>
        </a:accent2>
        <a:accent3>
          <a:srgbClr val="FFFFFF"/>
        </a:accent3>
        <a:accent4>
          <a:srgbClr val="000000"/>
        </a:accent4>
        <a:accent5>
          <a:srgbClr val="CCAAAC"/>
        </a:accent5>
        <a:accent6>
          <a:srgbClr val="003268"/>
        </a:accent6>
        <a:hlink>
          <a:srgbClr val="006AA8"/>
        </a:hlink>
        <a:folHlink>
          <a:srgbClr val="BA2B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FU_PPtemplate2012V1 [Read-Only] [Compatibility Mode]" id="{0E5A6A2C-CE6C-408C-AAC9-04AB99DDFC5B}" vid="{F05C22DA-0CF9-438D-9381-A2B1812DC4F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SFU I</Template>
  <TotalTime>6749</TotalTime>
  <Words>805</Words>
  <Application>Microsoft Office PowerPoint</Application>
  <PresentationFormat>On-screen Show (4:3)</PresentationFormat>
  <Paragraphs>157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ＭＳ Ｐゴシック</vt:lpstr>
      <vt:lpstr>Arial</vt:lpstr>
      <vt:lpstr>DINPro-Medium</vt:lpstr>
      <vt:lpstr>Helvetica</vt:lpstr>
      <vt:lpstr>Times</vt:lpstr>
      <vt:lpstr>Times New Roman</vt:lpstr>
      <vt:lpstr>Wingdings</vt:lpstr>
      <vt:lpstr>SFU_Template_Beta_0.2</vt:lpstr>
      <vt:lpstr>POLITECNICO di MILANO PhD COURSE  session II</vt:lpstr>
      <vt:lpstr>http://www.peterliljedahl.com/courses/politecnicodimilano</vt:lpstr>
      <vt:lpstr>MIHALY CSÍKSZENTMIHÁLYI</vt:lpstr>
      <vt:lpstr>FLOW EXPERIENCE</vt:lpstr>
      <vt:lpstr>FLOW EXPERIENCE - internal</vt:lpstr>
      <vt:lpstr>FLOW EXPERIENCE - external</vt:lpstr>
      <vt:lpstr>FLOW EXPERIENCE</vt:lpstr>
      <vt:lpstr>FLOW EXPERIENCE</vt:lpstr>
      <vt:lpstr>FLOW EXPERIENCE</vt:lpstr>
      <vt:lpstr>CREATING FLOW</vt:lpstr>
      <vt:lpstr>MANAGING FLOW</vt:lpstr>
      <vt:lpstr>MANAGING FLOW</vt:lpstr>
      <vt:lpstr>STUDENTS SELF-MANAGING FLOW</vt:lpstr>
      <vt:lpstr>THEORIES OF  LEARNING</vt:lpstr>
      <vt:lpstr>THEORIES OF  LEARNING</vt:lpstr>
      <vt:lpstr>DIVERSE WORKSHOP OUTCOMES</vt:lpstr>
      <vt:lpstr>QUICK AND DIRTY  PRESENTATION</vt:lpstr>
      <vt:lpstr>http://www.peterliljedahl.com/courses/politecnicodimilano</vt:lpstr>
    </vt:vector>
  </TitlesOfParts>
  <Company>Simon Fraser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Jennifer Conroy</dc:creator>
  <cp:lastModifiedBy>Peter Liljedahl</cp:lastModifiedBy>
  <cp:revision>371</cp:revision>
  <dcterms:created xsi:type="dcterms:W3CDTF">2007-05-10T23:03:35Z</dcterms:created>
  <dcterms:modified xsi:type="dcterms:W3CDTF">2016-04-05T06:31:32Z</dcterms:modified>
</cp:coreProperties>
</file>