
<file path=[Content_Types].xml><?xml version="1.0" encoding="utf-8"?>
<Types xmlns="http://schemas.openxmlformats.org/package/2006/content-types">
  <Default Extension="png" ContentType="image/png"/>
  <Default Extension="emf" ContentType="image/x-emf"/>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theme/theme3.xml" ContentType="application/vnd.openxmlformats-officedocument.theme+xml"/>
  <Override PartName="/ppt/theme/theme4.xml" ContentType="application/vnd.openxmlformats-officedocument.theme+xml"/>
  <Override PartName="/ppt/theme/theme5.xml" ContentType="application/vnd.openxmlformats-officedocument.theme+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ppt/charts/chart4.xml" ContentType="application/vnd.openxmlformats-officedocument.drawingml.chart+xml"/>
  <Override PartName="/ppt/charts/chart5.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62" r:id="rId1"/>
    <p:sldMasterId id="2147483667" r:id="rId2"/>
    <p:sldMasterId id="2147483680" r:id="rId3"/>
  </p:sldMasterIdLst>
  <p:notesMasterIdLst>
    <p:notesMasterId r:id="rId35"/>
  </p:notesMasterIdLst>
  <p:handoutMasterIdLst>
    <p:handoutMasterId r:id="rId36"/>
  </p:handoutMasterIdLst>
  <p:sldIdLst>
    <p:sldId id="429" r:id="rId4"/>
    <p:sldId id="442" r:id="rId5"/>
    <p:sldId id="441" r:id="rId6"/>
    <p:sldId id="451" r:id="rId7"/>
    <p:sldId id="453" r:id="rId8"/>
    <p:sldId id="454" r:id="rId9"/>
    <p:sldId id="455" r:id="rId10"/>
    <p:sldId id="456" r:id="rId11"/>
    <p:sldId id="430" r:id="rId12"/>
    <p:sldId id="431" r:id="rId13"/>
    <p:sldId id="432" r:id="rId14"/>
    <p:sldId id="433" r:id="rId15"/>
    <p:sldId id="457" r:id="rId16"/>
    <p:sldId id="434" r:id="rId17"/>
    <p:sldId id="435" r:id="rId18"/>
    <p:sldId id="436" r:id="rId19"/>
    <p:sldId id="437" r:id="rId20"/>
    <p:sldId id="458" r:id="rId21"/>
    <p:sldId id="459" r:id="rId22"/>
    <p:sldId id="460" r:id="rId23"/>
    <p:sldId id="438" r:id="rId24"/>
    <p:sldId id="439" r:id="rId25"/>
    <p:sldId id="462" r:id="rId26"/>
    <p:sldId id="444" r:id="rId27"/>
    <p:sldId id="461" r:id="rId28"/>
    <p:sldId id="448" r:id="rId29"/>
    <p:sldId id="446" r:id="rId30"/>
    <p:sldId id="449" r:id="rId31"/>
    <p:sldId id="447" r:id="rId32"/>
    <p:sldId id="450" r:id="rId33"/>
    <p:sldId id="443" r:id="rId34"/>
  </p:sldIdLst>
  <p:sldSz cx="9144000" cy="6858000" type="screen4x3"/>
  <p:notesSz cx="6858000" cy="9144000"/>
  <p:defaultTextStyle>
    <a:defPPr>
      <a:defRPr lang="en-US"/>
    </a:defPPr>
    <a:lvl1pPr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1pPr>
    <a:lvl2pPr marL="4572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2pPr>
    <a:lvl3pPr marL="9144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3pPr>
    <a:lvl4pPr marL="13716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4pPr>
    <a:lvl5pPr marL="1828800" algn="l" rtl="0" fontAlgn="base">
      <a:spcBef>
        <a:spcPct val="20000"/>
      </a:spcBef>
      <a:spcAft>
        <a:spcPct val="0"/>
      </a:spcAft>
      <a:buClr>
        <a:schemeClr val="accent1"/>
      </a:buClr>
      <a:defRPr sz="2400" kern="1200">
        <a:solidFill>
          <a:schemeClr val="tx1"/>
        </a:solidFill>
        <a:latin typeface="Helvetica" pitchFamily="68" charset="0"/>
        <a:ea typeface="ＭＳ Ｐゴシック" pitchFamily="34" charset="-128"/>
        <a:cs typeface="Times New Roman" pitchFamily="18" charset="0"/>
      </a:defRPr>
    </a:lvl5pPr>
    <a:lvl6pPr marL="22860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6pPr>
    <a:lvl7pPr marL="27432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7pPr>
    <a:lvl8pPr marL="32004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8pPr>
    <a:lvl9pPr marL="3657600" algn="l" defTabSz="914400" rtl="0" eaLnBrk="1" latinLnBrk="0" hangingPunct="1">
      <a:defRPr sz="2400" kern="1200">
        <a:solidFill>
          <a:schemeClr val="tx1"/>
        </a:solidFill>
        <a:latin typeface="Helvetica" pitchFamily="68" charset="0"/>
        <a:ea typeface="ＭＳ Ｐゴシック" pitchFamily="34" charset="-128"/>
        <a:cs typeface="Times New Roman" pitchFamily="18" charset="0"/>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0C0C0"/>
    <a:srgbClr val="00421E"/>
    <a:srgbClr val="DFDFDF"/>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284E427A-3D55-4303-BF80-6455036E1DE7}" styleName="Themed Style 1 - Accent 2">
    <a:tblBg>
      <a:fillRef idx="2">
        <a:schemeClr val="accent2"/>
      </a:fillRef>
      <a:effectRef idx="1">
        <a:schemeClr val="accent2"/>
      </a:effectRef>
    </a:tblBg>
    <a:wholeTbl>
      <a:tcTxStyle>
        <a:fontRef idx="minor">
          <a:scrgbClr r="0" g="0" b="0"/>
        </a:fontRef>
        <a:schemeClr val="dk1"/>
      </a:tcTxStyle>
      <a:tcStyle>
        <a:tcBdr>
          <a:left>
            <a:lnRef idx="1">
              <a:schemeClr val="accent2"/>
            </a:lnRef>
          </a:left>
          <a:right>
            <a:lnRef idx="1">
              <a:schemeClr val="accent2"/>
            </a:lnRef>
          </a:right>
          <a:top>
            <a:lnRef idx="1">
              <a:schemeClr val="accent2"/>
            </a:lnRef>
          </a:top>
          <a:bottom>
            <a:lnRef idx="1">
              <a:schemeClr val="accent2"/>
            </a:lnRef>
          </a:bottom>
          <a:insideH>
            <a:lnRef idx="1">
              <a:schemeClr val="accent2"/>
            </a:lnRef>
          </a:insideH>
          <a:insideV>
            <a:lnRef idx="1">
              <a:schemeClr val="accent2"/>
            </a:lnRef>
          </a:insideV>
        </a:tcBdr>
        <a:fill>
          <a:noFill/>
        </a:fill>
      </a:tcStyle>
    </a:wholeTbl>
    <a:band1H>
      <a:tcStyle>
        <a:tcBdr/>
        <a:fill>
          <a:solidFill>
            <a:schemeClr val="accent2">
              <a:alpha val="40000"/>
            </a:schemeClr>
          </a:solidFill>
        </a:fill>
      </a:tcStyle>
    </a:band1H>
    <a:band2H>
      <a:tcStyle>
        <a:tcBdr/>
      </a:tcStyle>
    </a:band2H>
    <a:band1V>
      <a:tcStyle>
        <a:tcBdr>
          <a:top>
            <a:lnRef idx="1">
              <a:schemeClr val="accent2"/>
            </a:lnRef>
          </a:top>
          <a:bottom>
            <a:lnRef idx="1">
              <a:schemeClr val="accent2"/>
            </a:lnRef>
          </a:bottom>
        </a:tcBdr>
        <a:fill>
          <a:solidFill>
            <a:schemeClr val="accent2">
              <a:alpha val="40000"/>
            </a:schemeClr>
          </a:solidFill>
        </a:fill>
      </a:tcStyle>
    </a:band1V>
    <a:band2V>
      <a:tcStyle>
        <a:tcBdr/>
      </a:tcStyle>
    </a:band2V>
    <a:lastCol>
      <a:tcTxStyle b="on"/>
      <a:tcStyle>
        <a:tcBdr>
          <a:left>
            <a:lnRef idx="2">
              <a:schemeClr val="accent2"/>
            </a:lnRef>
          </a:left>
          <a:right>
            <a:lnRef idx="1">
              <a:schemeClr val="accent2"/>
            </a:lnRef>
          </a:right>
          <a:top>
            <a:lnRef idx="1">
              <a:schemeClr val="accent2"/>
            </a:lnRef>
          </a:top>
          <a:bottom>
            <a:lnRef idx="1">
              <a:schemeClr val="accent2"/>
            </a:lnRef>
          </a:bottom>
          <a:insideH>
            <a:lnRef idx="1">
              <a:schemeClr val="accent2"/>
            </a:lnRef>
          </a:insideH>
          <a:insideV>
            <a:ln>
              <a:noFill/>
            </a:ln>
          </a:insideV>
        </a:tcBdr>
      </a:tcStyle>
    </a:lastCol>
    <a:firstCol>
      <a:tcTxStyle b="on"/>
      <a:tcStyle>
        <a:tcBdr>
          <a:left>
            <a:lnRef idx="1">
              <a:schemeClr val="accent2"/>
            </a:lnRef>
          </a:left>
          <a:right>
            <a:lnRef idx="2">
              <a:schemeClr val="accent2"/>
            </a:lnRef>
          </a:right>
          <a:top>
            <a:lnRef idx="1">
              <a:schemeClr val="accent2"/>
            </a:lnRef>
          </a:top>
          <a:bottom>
            <a:lnRef idx="1">
              <a:schemeClr val="accent2"/>
            </a:lnRef>
          </a:bottom>
          <a:insideH>
            <a:lnRef idx="1">
              <a:schemeClr val="accent2"/>
            </a:lnRef>
          </a:insideH>
          <a:insideV>
            <a:ln>
              <a:noFill/>
            </a:ln>
          </a:insideV>
        </a:tcBdr>
      </a:tcStyle>
    </a:firstCol>
    <a:lastRow>
      <a:tcTxStyle b="on"/>
      <a:tcStyle>
        <a:tcBdr>
          <a:left>
            <a:lnRef idx="1">
              <a:schemeClr val="accent2"/>
            </a:lnRef>
          </a:left>
          <a:right>
            <a:lnRef idx="1">
              <a:schemeClr val="accent2"/>
            </a:lnRef>
          </a:right>
          <a:top>
            <a:lnRef idx="2">
              <a:schemeClr val="accent2"/>
            </a:lnRef>
          </a:top>
          <a:bottom>
            <a:lnRef idx="2">
              <a:schemeClr val="accent2"/>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2"/>
            </a:lnRef>
          </a:left>
          <a:right>
            <a:lnRef idx="1">
              <a:schemeClr val="accent2"/>
            </a:lnRef>
          </a:right>
          <a:top>
            <a:lnRef idx="1">
              <a:schemeClr val="accent2"/>
            </a:lnRef>
          </a:top>
          <a:bottom>
            <a:lnRef idx="2">
              <a:schemeClr val="lt1"/>
            </a:lnRef>
          </a:bottom>
          <a:insideH>
            <a:ln>
              <a:noFill/>
            </a:ln>
          </a:insideH>
          <a:insideV>
            <a:ln>
              <a:noFill/>
            </a:ln>
          </a:insideV>
        </a:tcBdr>
        <a:fill>
          <a:solidFill>
            <a:schemeClr val="accent2"/>
          </a:solidFill>
        </a:fill>
      </a:tcStyle>
    </a:firstRow>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69C7853C-536D-4A76-A0AE-DD22124D55A5}" styleName="Themed Style 1 - Accent 3">
    <a:tblBg>
      <a:fillRef idx="2">
        <a:schemeClr val="accent3"/>
      </a:fillRef>
      <a:effectRef idx="1">
        <a:schemeClr val="accent3"/>
      </a:effectRef>
    </a:tblBg>
    <a:wholeTbl>
      <a:tcTxStyle>
        <a:fontRef idx="minor">
          <a:scrgbClr r="0" g="0" b="0"/>
        </a:fontRef>
        <a:schemeClr val="dk1"/>
      </a:tcTxStyle>
      <a:tcStyle>
        <a:tcBdr>
          <a:left>
            <a:lnRef idx="1">
              <a:schemeClr val="accent3"/>
            </a:lnRef>
          </a:left>
          <a:right>
            <a:lnRef idx="1">
              <a:schemeClr val="accent3"/>
            </a:lnRef>
          </a:right>
          <a:top>
            <a:lnRef idx="1">
              <a:schemeClr val="accent3"/>
            </a:lnRef>
          </a:top>
          <a:bottom>
            <a:lnRef idx="1">
              <a:schemeClr val="accent3"/>
            </a:lnRef>
          </a:bottom>
          <a:insideH>
            <a:lnRef idx="1">
              <a:schemeClr val="accent3"/>
            </a:lnRef>
          </a:insideH>
          <a:insideV>
            <a:lnRef idx="1">
              <a:schemeClr val="accent3"/>
            </a:lnRef>
          </a:insideV>
        </a:tcBdr>
        <a:fill>
          <a:noFill/>
        </a:fill>
      </a:tcStyle>
    </a:wholeTbl>
    <a:band1H>
      <a:tcStyle>
        <a:tcBdr/>
        <a:fill>
          <a:solidFill>
            <a:schemeClr val="accent3">
              <a:alpha val="40000"/>
            </a:schemeClr>
          </a:solidFill>
        </a:fill>
      </a:tcStyle>
    </a:band1H>
    <a:band2H>
      <a:tcStyle>
        <a:tcBdr/>
      </a:tcStyle>
    </a:band2H>
    <a:band1V>
      <a:tcStyle>
        <a:tcBdr>
          <a:top>
            <a:lnRef idx="1">
              <a:schemeClr val="accent3"/>
            </a:lnRef>
          </a:top>
          <a:bottom>
            <a:lnRef idx="1">
              <a:schemeClr val="accent3"/>
            </a:lnRef>
          </a:bottom>
        </a:tcBdr>
        <a:fill>
          <a:solidFill>
            <a:schemeClr val="accent3">
              <a:alpha val="40000"/>
            </a:schemeClr>
          </a:solidFill>
        </a:fill>
      </a:tcStyle>
    </a:band1V>
    <a:band2V>
      <a:tcStyle>
        <a:tcBdr/>
      </a:tcStyle>
    </a:band2V>
    <a:lastCol>
      <a:tcTxStyle b="on"/>
      <a:tcStyle>
        <a:tcBdr>
          <a:left>
            <a:lnRef idx="2">
              <a:schemeClr val="accent3"/>
            </a:lnRef>
          </a:left>
          <a:right>
            <a:lnRef idx="1">
              <a:schemeClr val="accent3"/>
            </a:lnRef>
          </a:right>
          <a:top>
            <a:lnRef idx="1">
              <a:schemeClr val="accent3"/>
            </a:lnRef>
          </a:top>
          <a:bottom>
            <a:lnRef idx="1">
              <a:schemeClr val="accent3"/>
            </a:lnRef>
          </a:bottom>
          <a:insideH>
            <a:lnRef idx="1">
              <a:schemeClr val="accent3"/>
            </a:lnRef>
          </a:insideH>
          <a:insideV>
            <a:ln>
              <a:noFill/>
            </a:ln>
          </a:insideV>
        </a:tcBdr>
      </a:tcStyle>
    </a:lastCol>
    <a:firstCol>
      <a:tcTxStyle b="on"/>
      <a:tcStyle>
        <a:tcBdr>
          <a:left>
            <a:lnRef idx="1">
              <a:schemeClr val="accent3"/>
            </a:lnRef>
          </a:left>
          <a:right>
            <a:lnRef idx="2">
              <a:schemeClr val="accent3"/>
            </a:lnRef>
          </a:right>
          <a:top>
            <a:lnRef idx="1">
              <a:schemeClr val="accent3"/>
            </a:lnRef>
          </a:top>
          <a:bottom>
            <a:lnRef idx="1">
              <a:schemeClr val="accent3"/>
            </a:lnRef>
          </a:bottom>
          <a:insideH>
            <a:lnRef idx="1">
              <a:schemeClr val="accent3"/>
            </a:lnRef>
          </a:insideH>
          <a:insideV>
            <a:ln>
              <a:noFill/>
            </a:ln>
          </a:insideV>
        </a:tcBdr>
      </a:tcStyle>
    </a:firstCol>
    <a:lastRow>
      <a:tcTxStyle b="on"/>
      <a:tcStyle>
        <a:tcBdr>
          <a:left>
            <a:lnRef idx="1">
              <a:schemeClr val="accent3"/>
            </a:lnRef>
          </a:left>
          <a:right>
            <a:lnRef idx="1">
              <a:schemeClr val="accent3"/>
            </a:lnRef>
          </a:right>
          <a:top>
            <a:lnRef idx="2">
              <a:schemeClr val="accent3"/>
            </a:lnRef>
          </a:top>
          <a:bottom>
            <a:lnRef idx="2">
              <a:schemeClr val="accent3"/>
            </a:lnRef>
          </a:bottom>
          <a:insideH>
            <a:ln>
              <a:noFill/>
            </a:ln>
          </a:insideH>
          <a:insideV>
            <a:ln>
              <a:noFill/>
            </a:ln>
          </a:insideV>
        </a:tcBdr>
        <a:fill>
          <a:noFill/>
        </a:fill>
      </a:tcStyle>
    </a:lastRow>
    <a:firstRow>
      <a:tcTxStyle b="on">
        <a:fontRef idx="minor">
          <a:scrgbClr r="0" g="0" b="0"/>
        </a:fontRef>
        <a:schemeClr val="lt1"/>
      </a:tcTxStyle>
      <a:tcStyle>
        <a:tcBdr>
          <a:left>
            <a:lnRef idx="1">
              <a:schemeClr val="accent3"/>
            </a:lnRef>
          </a:left>
          <a:right>
            <a:lnRef idx="1">
              <a:schemeClr val="accent3"/>
            </a:lnRef>
          </a:right>
          <a:top>
            <a:lnRef idx="1">
              <a:schemeClr val="accent3"/>
            </a:lnRef>
          </a:top>
          <a:bottom>
            <a:lnRef idx="2">
              <a:schemeClr val="lt1"/>
            </a:lnRef>
          </a:bottom>
          <a:insideH>
            <a:ln>
              <a:noFill/>
            </a:ln>
          </a:insideH>
          <a:insideV>
            <a:ln>
              <a:noFill/>
            </a:ln>
          </a:insideV>
        </a:tcBdr>
        <a:fill>
          <a:solidFill>
            <a:schemeClr val="accent3"/>
          </a:solidFill>
        </a:fill>
      </a:tcStyle>
    </a:firstRow>
  </a:tblStyle>
  <a:tblStyle styleId="{8A107856-5554-42FB-B03E-39F5DBC370BA}" styleName="Medium Style 4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solidFill>
            <a:schemeClr val="accent2">
              <a:tint val="20000"/>
            </a:schemeClr>
          </a:solidFill>
        </a:fill>
      </a:tcStyle>
    </a:wholeTbl>
    <a:band1H>
      <a:tcStyle>
        <a:tcBdr/>
        <a:fill>
          <a:solidFill>
            <a:schemeClr val="accent2">
              <a:tint val="40000"/>
            </a:schemeClr>
          </a:solidFill>
        </a:fill>
      </a:tcStyle>
    </a:band1H>
    <a:band1V>
      <a:tcStyle>
        <a:tcBdr/>
        <a:fill>
          <a:solidFill>
            <a:schemeClr val="accent2">
              <a:tint val="40000"/>
            </a:schemeClr>
          </a:solidFill>
        </a:fill>
      </a:tcStyle>
    </a:band1V>
    <a:lastCol>
      <a:tcTxStyle b="on"/>
      <a:tcStyle>
        <a:tcBdr/>
      </a:tcStyle>
    </a:lastCol>
    <a:firstCol>
      <a:tcTxStyle b="on"/>
      <a:tcStyle>
        <a:tcBdr/>
      </a:tcStyle>
    </a:firstCol>
    <a:lastRow>
      <a:tcTxStyle b="on"/>
      <a:tcStyle>
        <a:tcBdr>
          <a:top>
            <a:ln w="25400" cmpd="sng">
              <a:solidFill>
                <a:schemeClr val="accent2"/>
              </a:solidFill>
            </a:ln>
          </a:top>
        </a:tcBdr>
        <a:fill>
          <a:solidFill>
            <a:schemeClr val="accent2">
              <a:tint val="20000"/>
            </a:schemeClr>
          </a:solidFill>
        </a:fill>
      </a:tcStyle>
    </a:lastRow>
    <a:firstRow>
      <a:tcTxStyle b="on"/>
      <a:tcStyle>
        <a:tcBdr/>
        <a:fill>
          <a:solidFill>
            <a:schemeClr val="accent2">
              <a:tint val="20000"/>
            </a:schemeClr>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D27102A9-8310-4765-A935-A1911B00CA55}" styleName="Light Style 1 - Accent 4">
    <a:wholeTbl>
      <a:tcTxStyle>
        <a:fontRef idx="minor">
          <a:scrgbClr r="0" g="0" b="0"/>
        </a:fontRef>
        <a:schemeClr val="tx1"/>
      </a:tcTxStyle>
      <a:tcStyle>
        <a:tcBdr>
          <a:left>
            <a:ln>
              <a:noFill/>
            </a:ln>
          </a:left>
          <a:right>
            <a:ln>
              <a:noFill/>
            </a:ln>
          </a:right>
          <a:top>
            <a:ln w="12700" cmpd="sng">
              <a:solidFill>
                <a:schemeClr val="accent4"/>
              </a:solidFill>
            </a:ln>
          </a:top>
          <a:bottom>
            <a:ln w="12700" cmpd="sng">
              <a:solidFill>
                <a:schemeClr val="accent4"/>
              </a:solidFill>
            </a:ln>
          </a:bottom>
          <a:insideH>
            <a:ln>
              <a:noFill/>
            </a:ln>
          </a:insideH>
          <a:insideV>
            <a:ln>
              <a:noFill/>
            </a:ln>
          </a:insideV>
        </a:tcBdr>
        <a:fill>
          <a:noFill/>
        </a:fill>
      </a:tcStyle>
    </a:wholeTbl>
    <a:band1H>
      <a:tcStyle>
        <a:tcBdr/>
        <a:fill>
          <a:solidFill>
            <a:schemeClr val="accent4">
              <a:alpha val="20000"/>
            </a:schemeClr>
          </a:solidFill>
        </a:fill>
      </a:tcStyle>
    </a:band1H>
    <a:band2H>
      <a:tcStyle>
        <a:tcBdr/>
      </a:tcStyle>
    </a:band2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12700" cmpd="sng">
              <a:solidFill>
                <a:schemeClr val="accent4"/>
              </a:solidFill>
            </a:ln>
          </a:top>
        </a:tcBdr>
        <a:fill>
          <a:noFill/>
        </a:fill>
      </a:tcStyle>
    </a:lastRow>
    <a:firstRow>
      <a:tcTxStyle b="on"/>
      <a:tcStyle>
        <a:tcBdr>
          <a:bottom>
            <a:ln w="12700" cmpd="sng">
              <a:solidFill>
                <a:schemeClr val="accent4"/>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9619" autoAdjust="0"/>
    <p:restoredTop sz="94716" autoAdjust="0"/>
  </p:normalViewPr>
  <p:slideViewPr>
    <p:cSldViewPr>
      <p:cViewPr varScale="1">
        <p:scale>
          <a:sx n="64" d="100"/>
          <a:sy n="64" d="100"/>
        </p:scale>
        <p:origin x="52" y="272"/>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notesViewPr>
    <p:cSldViewPr>
      <p:cViewPr varScale="1">
        <p:scale>
          <a:sx n="69" d="100"/>
          <a:sy n="69" d="100"/>
        </p:scale>
        <p:origin x="2784" y="68"/>
      </p:cViewPr>
      <p:guideLst>
        <p:guide orient="horz" pos="2880"/>
        <p:guide pos="2160"/>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slide" Target="slides/slide10.xml"/><Relationship Id="rId18" Type="http://schemas.openxmlformats.org/officeDocument/2006/relationships/slide" Target="slides/slide15.xml"/><Relationship Id="rId26" Type="http://schemas.openxmlformats.org/officeDocument/2006/relationships/slide" Target="slides/slide23.xml"/><Relationship Id="rId39" Type="http://schemas.openxmlformats.org/officeDocument/2006/relationships/theme" Target="theme/theme1.xml"/><Relationship Id="rId3" Type="http://schemas.openxmlformats.org/officeDocument/2006/relationships/slideMaster" Target="slideMasters/slideMaster3.xml"/><Relationship Id="rId21" Type="http://schemas.openxmlformats.org/officeDocument/2006/relationships/slide" Target="slides/slide18.xml"/><Relationship Id="rId34" Type="http://schemas.openxmlformats.org/officeDocument/2006/relationships/slide" Target="slides/slide3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slide" Target="slides/slide14.xml"/><Relationship Id="rId25" Type="http://schemas.openxmlformats.org/officeDocument/2006/relationships/slide" Target="slides/slide22.xml"/><Relationship Id="rId33" Type="http://schemas.openxmlformats.org/officeDocument/2006/relationships/slide" Target="slides/slide30.xml"/><Relationship Id="rId38" Type="http://schemas.openxmlformats.org/officeDocument/2006/relationships/viewProps" Target="viewProps.xml"/><Relationship Id="rId2" Type="http://schemas.openxmlformats.org/officeDocument/2006/relationships/slideMaster" Target="slideMasters/slideMaster2.xml"/><Relationship Id="rId16" Type="http://schemas.openxmlformats.org/officeDocument/2006/relationships/slide" Target="slides/slide13.xml"/><Relationship Id="rId20" Type="http://schemas.openxmlformats.org/officeDocument/2006/relationships/slide" Target="slides/slide17.xml"/><Relationship Id="rId29" Type="http://schemas.openxmlformats.org/officeDocument/2006/relationships/slide" Target="slides/slide26.xml"/><Relationship Id="rId1" Type="http://schemas.openxmlformats.org/officeDocument/2006/relationships/slideMaster" Target="slideMasters/slideMaster1.xml"/><Relationship Id="rId6" Type="http://schemas.openxmlformats.org/officeDocument/2006/relationships/slide" Target="slides/slide3.xml"/><Relationship Id="rId11" Type="http://schemas.openxmlformats.org/officeDocument/2006/relationships/slide" Target="slides/slide8.xml"/><Relationship Id="rId24" Type="http://schemas.openxmlformats.org/officeDocument/2006/relationships/slide" Target="slides/slide21.xml"/><Relationship Id="rId32" Type="http://schemas.openxmlformats.org/officeDocument/2006/relationships/slide" Target="slides/slide29.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2.xml"/><Relationship Id="rId15" Type="http://schemas.openxmlformats.org/officeDocument/2006/relationships/slide" Target="slides/slide12.xml"/><Relationship Id="rId23" Type="http://schemas.openxmlformats.org/officeDocument/2006/relationships/slide" Target="slides/slide20.xml"/><Relationship Id="rId28" Type="http://schemas.openxmlformats.org/officeDocument/2006/relationships/slide" Target="slides/slide25.xml"/><Relationship Id="rId36" Type="http://schemas.openxmlformats.org/officeDocument/2006/relationships/handoutMaster" Target="handoutMasters/handoutMaster1.xml"/><Relationship Id="rId10" Type="http://schemas.openxmlformats.org/officeDocument/2006/relationships/slide" Target="slides/slide7.xml"/><Relationship Id="rId19" Type="http://schemas.openxmlformats.org/officeDocument/2006/relationships/slide" Target="slides/slide16.xml"/><Relationship Id="rId31" Type="http://schemas.openxmlformats.org/officeDocument/2006/relationships/slide" Target="slides/slide28.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slide" Target="slides/slide11.xml"/><Relationship Id="rId22" Type="http://schemas.openxmlformats.org/officeDocument/2006/relationships/slide" Target="slides/slide19.xml"/><Relationship Id="rId27" Type="http://schemas.openxmlformats.org/officeDocument/2006/relationships/slide" Target="slides/slide24.xml"/><Relationship Id="rId30" Type="http://schemas.openxmlformats.org/officeDocument/2006/relationships/slide" Target="slides/slide27.xml"/><Relationship Id="rId35" Type="http://schemas.openxmlformats.org/officeDocument/2006/relationships/notesMaster" Target="notesMasters/notesMaster1.xml"/></Relationships>
</file>

<file path=ppt/charts/_rels/chart1.xml.rels><?xml version="1.0" encoding="UTF-8" standalone="yes"?>
<Relationships xmlns="http://schemas.openxmlformats.org/package/2006/relationships"><Relationship Id="rId1" Type="http://schemas.openxmlformats.org/officeDocument/2006/relationships/oleObject" Target="file:///\\sesgsgbe0001\homedir$\Liu04\Lawrence's%20backup\Lawrence\Journals\4.%20IJMA\reports\report%20for%20IJMA%20meeting%20October%202014\Report%20(temp)%20Oct%202014.xlsx" TargetMode="External"/></Relationships>
</file>

<file path=ppt/charts/_rels/chart2.xml.rels><?xml version="1.0" encoding="UTF-8" standalone="yes"?>
<Relationships xmlns="http://schemas.openxmlformats.org/package/2006/relationships"><Relationship Id="rId1" Type="http://schemas.openxmlformats.org/officeDocument/2006/relationships/oleObject" Target="file:///\\sesgsgbe0001\homedir$\Liu04\Lawrence's%20backup\Lawrence\Journals\4.%20IJMA\reports\report%20for%20IJMA%202015%20Oct\Report%20(temp)%20Oct%202015.xlsx" TargetMode="External"/></Relationships>
</file>

<file path=ppt/charts/_rels/chart3.xml.rels><?xml version="1.0" encoding="UTF-8" standalone="yes"?>
<Relationships xmlns="http://schemas.openxmlformats.org/package/2006/relationships"><Relationship Id="rId1" Type="http://schemas.openxmlformats.org/officeDocument/2006/relationships/oleObject" Target="file:///\\sesgsgbe0001\homedir$\Liu04\Lawrence's%20backup\Lawrence\Journals\4.%20IJMA\reports\report%20for%20IJMA%20meeting%20October%202014\Report%20(temp)%20Oct%202014.xlsx" TargetMode="External"/></Relationships>
</file>

<file path=ppt/charts/_rels/chart4.xml.rels><?xml version="1.0" encoding="UTF-8" standalone="yes"?>
<Relationships xmlns="http://schemas.openxmlformats.org/package/2006/relationships"><Relationship Id="rId1" Type="http://schemas.openxmlformats.org/officeDocument/2006/relationships/oleObject" Target="file:///\\sesgsgbe0001\homedir$\Liu04\Lawrence's%20backup\Lawrence\Journals\4.%20IJMA\reports\report%20for%20IJMA%202015%20Oct\Report%20(temp)%20Oct%202015.xlsx" TargetMode="External"/></Relationships>
</file>

<file path=ppt/charts/_rels/chart5.xml.rels><?xml version="1.0" encoding="UTF-8" standalone="yes"?>
<Relationships xmlns="http://schemas.openxmlformats.org/package/2006/relationships"><Relationship Id="rId1" Type="http://schemas.openxmlformats.org/officeDocument/2006/relationships/oleObject" Target="file:///\\sesgsgbe0001\homedir$\Liu04\Lawrence's%20backup\Lawrence\Journals\4.%20IJMA\reports\report%20for%20IJMA%202015%20Oct\IJMA%20Oct%202015.xlsx" TargetMode="External"/></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autoTitleDeleted val="1"/>
    <c:plotArea>
      <c:layout/>
      <c:pieChart>
        <c:varyColors val="1"/>
        <c:ser>
          <c:idx val="0"/>
          <c:order val="0"/>
          <c:dLbls>
            <c:dLbl>
              <c:idx val="0"/>
              <c:spPr/>
              <c:txPr>
                <a:bodyPr/>
                <a:lstStyle/>
                <a:p>
                  <a:pPr>
                    <a:defRPr sz="1000" b="0">
                      <a:solidFill>
                        <a:schemeClr val="bg1"/>
                      </a:solidFill>
                      <a:latin typeface="+mn-lt"/>
                    </a:defRPr>
                  </a:pPr>
                  <a:endParaRPr lang="en-US"/>
                </a:p>
              </c:txPr>
              <c:showLegendKey val="0"/>
              <c:showVal val="0"/>
              <c:showCatName val="1"/>
              <c:showSerName val="0"/>
              <c:showPercent val="1"/>
              <c:showBubbleSize val="0"/>
            </c:dLbl>
            <c:dLbl>
              <c:idx val="1"/>
              <c:spPr/>
              <c:txPr>
                <a:bodyPr/>
                <a:lstStyle/>
                <a:p>
                  <a:pPr>
                    <a:defRPr sz="1000" b="0">
                      <a:solidFill>
                        <a:schemeClr val="bg1"/>
                      </a:solidFill>
                      <a:latin typeface="+mn-lt"/>
                    </a:defRPr>
                  </a:pPr>
                  <a:endParaRPr lang="en-US"/>
                </a:p>
              </c:txPr>
              <c:showLegendKey val="0"/>
              <c:showVal val="0"/>
              <c:showCatName val="1"/>
              <c:showSerName val="0"/>
              <c:showPercent val="1"/>
              <c:showBubbleSize val="0"/>
            </c:dLbl>
            <c:dLbl>
              <c:idx val="8"/>
              <c:layout>
                <c:manualLayout>
                  <c:x val="-4.1974427648781502E-2"/>
                  <c:y val="0.1025713791894703"/>
                </c:manualLayout>
              </c:layout>
              <c:showLegendKey val="0"/>
              <c:showVal val="0"/>
              <c:showCatName val="1"/>
              <c:showSerName val="0"/>
              <c:showPercent val="1"/>
              <c:showBubbleSize val="0"/>
              <c:extLst>
                <c:ext xmlns:c15="http://schemas.microsoft.com/office/drawing/2012/chart" uri="{CE6537A1-D6FC-4f65-9D91-7224C49458BB}"/>
              </c:extLst>
            </c:dLbl>
            <c:dLbl>
              <c:idx val="11"/>
              <c:tx>
                <c:rich>
                  <a:bodyPr/>
                  <a:lstStyle/>
                  <a:p>
                    <a:r>
                      <a:rPr lang="en-US" sz="1000" smtClean="0"/>
                      <a:t>I</a:t>
                    </a:r>
                    <a:r>
                      <a:rPr lang="en-US" smtClean="0"/>
                      <a:t>RAN</a:t>
                    </a:r>
                    <a:r>
                      <a:rPr lang="en-US" dirty="0"/>
                      <a:t>
2%</a:t>
                    </a:r>
                  </a:p>
                </c:rich>
              </c:tx>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b="0">
                    <a:latin typeface="+mn-lt"/>
                  </a:defRPr>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2'!$J$5:$J$20</c:f>
              <c:strCache>
                <c:ptCount val="16"/>
                <c:pt idx="0">
                  <c:v>UNITED STATES</c:v>
                </c:pt>
                <c:pt idx="1">
                  <c:v>TURKEY</c:v>
                </c:pt>
                <c:pt idx="2">
                  <c:v>TAIWAN, REPUBLIC OF CHINA</c:v>
                </c:pt>
                <c:pt idx="3">
                  <c:v>AUSTRALIA</c:v>
                </c:pt>
                <c:pt idx="4">
                  <c:v>INDIA</c:v>
                </c:pt>
                <c:pt idx="5">
                  <c:v>ISRAEL</c:v>
                </c:pt>
                <c:pt idx="6">
                  <c:v>KOREA, REPUBLIC OF</c:v>
                </c:pt>
                <c:pt idx="7">
                  <c:v>GERMANY</c:v>
                </c:pt>
                <c:pt idx="8">
                  <c:v>MALAYSIA</c:v>
                </c:pt>
                <c:pt idx="9">
                  <c:v>SPAIN</c:v>
                </c:pt>
                <c:pt idx="10">
                  <c:v>CHINA</c:v>
                </c:pt>
                <c:pt idx="11">
                  <c:v>IRAN, ISLAMIC REPUBLIC OF</c:v>
                </c:pt>
                <c:pt idx="12">
                  <c:v>SOUTH AFRICA</c:v>
                </c:pt>
                <c:pt idx="13">
                  <c:v>NIGERIA</c:v>
                </c:pt>
                <c:pt idx="14">
                  <c:v>CANADA</c:v>
                </c:pt>
                <c:pt idx="15">
                  <c:v>others </c:v>
                </c:pt>
              </c:strCache>
            </c:strRef>
          </c:cat>
          <c:val>
            <c:numRef>
              <c:f>'submissions 2'!$O$5:$O$20</c:f>
              <c:numCache>
                <c:formatCode>General</c:formatCode>
                <c:ptCount val="16"/>
                <c:pt idx="0">
                  <c:v>257</c:v>
                </c:pt>
                <c:pt idx="1">
                  <c:v>239</c:v>
                </c:pt>
                <c:pt idx="2">
                  <c:v>110</c:v>
                </c:pt>
                <c:pt idx="3">
                  <c:v>66</c:v>
                </c:pt>
                <c:pt idx="4">
                  <c:v>55</c:v>
                </c:pt>
                <c:pt idx="5">
                  <c:v>50</c:v>
                </c:pt>
                <c:pt idx="6">
                  <c:v>39</c:v>
                </c:pt>
                <c:pt idx="7">
                  <c:v>37</c:v>
                </c:pt>
                <c:pt idx="8">
                  <c:v>36</c:v>
                </c:pt>
                <c:pt idx="9">
                  <c:v>35</c:v>
                </c:pt>
                <c:pt idx="10">
                  <c:v>29</c:v>
                </c:pt>
                <c:pt idx="11">
                  <c:v>26</c:v>
                </c:pt>
                <c:pt idx="12">
                  <c:v>26</c:v>
                </c:pt>
                <c:pt idx="13">
                  <c:v>22</c:v>
                </c:pt>
                <c:pt idx="14">
                  <c:v>21</c:v>
                </c:pt>
                <c:pt idx="15">
                  <c:v>414</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pieChart>
        <c:varyColors val="1"/>
        <c:ser>
          <c:idx val="5"/>
          <c:order val="5"/>
          <c:dLbls>
            <c:dLbl>
              <c:idx val="0"/>
              <c:spPr/>
              <c:txPr>
                <a:bodyPr/>
                <a:lstStyle/>
                <a:p>
                  <a:pPr>
                    <a:defRPr sz="1000" b="1">
                      <a:solidFill>
                        <a:schemeClr val="bg1"/>
                      </a:solidFill>
                    </a:defRPr>
                  </a:pPr>
                  <a:endParaRPr lang="en-US"/>
                </a:p>
              </c:txPr>
              <c:showLegendKey val="0"/>
              <c:showVal val="0"/>
              <c:showCatName val="1"/>
              <c:showSerName val="0"/>
              <c:showPercent val="1"/>
              <c:showBubbleSize val="0"/>
            </c:dLbl>
            <c:dLbl>
              <c:idx val="1"/>
              <c:spPr/>
              <c:txPr>
                <a:bodyPr/>
                <a:lstStyle/>
                <a:p>
                  <a:pPr>
                    <a:defRPr sz="1000" b="1">
                      <a:solidFill>
                        <a:schemeClr val="bg1"/>
                      </a:solidFill>
                    </a:defRPr>
                  </a:pPr>
                  <a:endParaRPr lang="en-US"/>
                </a:p>
              </c:txPr>
              <c:showLegendKey val="0"/>
              <c:showVal val="0"/>
              <c:showCatName val="1"/>
              <c:showSerName val="0"/>
              <c:showPercent val="1"/>
              <c:showBubbleSize val="0"/>
            </c:dLbl>
            <c:dLbl>
              <c:idx val="11"/>
              <c:tx>
                <c:rich>
                  <a:bodyPr/>
                  <a:lstStyle/>
                  <a:p>
                    <a:r>
                      <a:rPr lang="en-US" sz="1000" smtClean="0"/>
                      <a:t>I</a:t>
                    </a:r>
                    <a:r>
                      <a:rPr lang="en-US" smtClean="0"/>
                      <a:t>RAN</a:t>
                    </a:r>
                    <a:r>
                      <a:rPr lang="en-US" dirty="0"/>
                      <a:t>
2%</a:t>
                    </a:r>
                  </a:p>
                </c:rich>
              </c:tx>
              <c:showLegendKey val="0"/>
              <c:showVal val="0"/>
              <c:showCatName val="1"/>
              <c:showSerName val="0"/>
              <c:showPercent val="1"/>
              <c:showBubbleSize val="0"/>
              <c:extLst>
                <c:ext xmlns:c15="http://schemas.microsoft.com/office/drawing/2012/chart" uri="{CE6537A1-D6FC-4f65-9D91-7224C49458BB}"/>
              </c:extLst>
            </c:dLbl>
            <c:dLbl>
              <c:idx val="14"/>
              <c:layout>
                <c:manualLayout>
                  <c:x val="3.9255200207048466E-2"/>
                  <c:y val="-4.1086807947999994E-2"/>
                </c:manualLayout>
              </c:layout>
              <c:showLegendKey val="0"/>
              <c:showVal val="0"/>
              <c:showCatName val="1"/>
              <c:showSerName val="0"/>
              <c:showPercent val="1"/>
              <c:showBubbleSize val="0"/>
              <c:extLst>
                <c:ext xmlns:c15="http://schemas.microsoft.com/office/drawing/2012/chart" uri="{CE6537A1-D6FC-4f65-9D91-7224C49458BB}"/>
              </c:extLst>
            </c:dLbl>
            <c:spPr>
              <a:noFill/>
              <a:ln>
                <a:noFill/>
              </a:ln>
              <a:effectLst/>
            </c:spPr>
            <c:txPr>
              <a:bodyPr/>
              <a:lstStyle/>
              <a:p>
                <a:pPr>
                  <a:defRPr sz="1000" b="1"/>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2'!$R$3:$R$18</c:f>
              <c:numCache>
                <c:formatCode>General</c:formatCode>
                <c:ptCount val="16"/>
                <c:pt idx="0">
                  <c:v>351</c:v>
                </c:pt>
                <c:pt idx="1">
                  <c:v>350</c:v>
                </c:pt>
                <c:pt idx="2">
                  <c:v>132</c:v>
                </c:pt>
                <c:pt idx="3">
                  <c:v>79</c:v>
                </c:pt>
                <c:pt idx="4">
                  <c:v>64</c:v>
                </c:pt>
                <c:pt idx="5">
                  <c:v>61</c:v>
                </c:pt>
                <c:pt idx="6">
                  <c:v>54</c:v>
                </c:pt>
                <c:pt idx="7">
                  <c:v>54</c:v>
                </c:pt>
                <c:pt idx="8">
                  <c:v>53</c:v>
                </c:pt>
                <c:pt idx="9">
                  <c:v>42</c:v>
                </c:pt>
                <c:pt idx="10">
                  <c:v>38</c:v>
                </c:pt>
                <c:pt idx="11">
                  <c:v>37</c:v>
                </c:pt>
                <c:pt idx="12">
                  <c:v>36</c:v>
                </c:pt>
                <c:pt idx="13">
                  <c:v>35</c:v>
                </c:pt>
                <c:pt idx="14">
                  <c:v>31</c:v>
                </c:pt>
                <c:pt idx="15">
                  <c:v>572</c:v>
                </c:pt>
              </c:numCache>
            </c:numRef>
          </c:val>
        </c:ser>
        <c:ser>
          <c:idx val="4"/>
          <c:order val="4"/>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2'!$Q$3:$Q$18</c:f>
              <c:numCache>
                <c:formatCode>General</c:formatCode>
                <c:ptCount val="16"/>
                <c:pt idx="0">
                  <c:v>91</c:v>
                </c:pt>
                <c:pt idx="1">
                  <c:v>75</c:v>
                </c:pt>
                <c:pt idx="2">
                  <c:v>18</c:v>
                </c:pt>
                <c:pt idx="3">
                  <c:v>11</c:v>
                </c:pt>
                <c:pt idx="4">
                  <c:v>9</c:v>
                </c:pt>
                <c:pt idx="5">
                  <c:v>10</c:v>
                </c:pt>
                <c:pt idx="6">
                  <c:v>15</c:v>
                </c:pt>
                <c:pt idx="7">
                  <c:v>19</c:v>
                </c:pt>
                <c:pt idx="8">
                  <c:v>11</c:v>
                </c:pt>
                <c:pt idx="9">
                  <c:v>2</c:v>
                </c:pt>
                <c:pt idx="10">
                  <c:v>8</c:v>
                </c:pt>
                <c:pt idx="11">
                  <c:v>9</c:v>
                </c:pt>
                <c:pt idx="12">
                  <c:v>14</c:v>
                </c:pt>
                <c:pt idx="13">
                  <c:v>8</c:v>
                </c:pt>
                <c:pt idx="14">
                  <c:v>15</c:v>
                </c:pt>
                <c:pt idx="15">
                  <c:v>121</c:v>
                </c:pt>
              </c:numCache>
            </c:numRef>
          </c:val>
        </c:ser>
        <c:ser>
          <c:idx val="3"/>
          <c:order val="3"/>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2'!$P$3:$P$18</c:f>
              <c:numCache>
                <c:formatCode>General</c:formatCode>
                <c:ptCount val="16"/>
                <c:pt idx="0">
                  <c:v>100</c:v>
                </c:pt>
                <c:pt idx="1">
                  <c:v>82</c:v>
                </c:pt>
                <c:pt idx="2">
                  <c:v>30</c:v>
                </c:pt>
                <c:pt idx="3">
                  <c:v>18</c:v>
                </c:pt>
                <c:pt idx="4">
                  <c:v>13</c:v>
                </c:pt>
                <c:pt idx="5">
                  <c:v>15</c:v>
                </c:pt>
                <c:pt idx="6">
                  <c:v>15</c:v>
                </c:pt>
                <c:pt idx="7">
                  <c:v>10</c:v>
                </c:pt>
                <c:pt idx="8">
                  <c:v>10</c:v>
                </c:pt>
                <c:pt idx="9">
                  <c:v>15</c:v>
                </c:pt>
                <c:pt idx="10">
                  <c:v>12</c:v>
                </c:pt>
                <c:pt idx="11">
                  <c:v>6</c:v>
                </c:pt>
                <c:pt idx="12">
                  <c:v>11</c:v>
                </c:pt>
                <c:pt idx="13">
                  <c:v>12</c:v>
                </c:pt>
                <c:pt idx="14">
                  <c:v>3</c:v>
                </c:pt>
                <c:pt idx="15">
                  <c:v>136</c:v>
                </c:pt>
              </c:numCache>
            </c:numRef>
          </c:val>
        </c:ser>
        <c:ser>
          <c:idx val="2"/>
          <c:order val="2"/>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2'!$O$3:$O$18</c:f>
              <c:numCache>
                <c:formatCode>General</c:formatCode>
                <c:ptCount val="16"/>
                <c:pt idx="0">
                  <c:v>86</c:v>
                </c:pt>
                <c:pt idx="1">
                  <c:v>66</c:v>
                </c:pt>
                <c:pt idx="2">
                  <c:v>41</c:v>
                </c:pt>
                <c:pt idx="3">
                  <c:v>20</c:v>
                </c:pt>
                <c:pt idx="4">
                  <c:v>21</c:v>
                </c:pt>
                <c:pt idx="5">
                  <c:v>21</c:v>
                </c:pt>
                <c:pt idx="6">
                  <c:v>14</c:v>
                </c:pt>
                <c:pt idx="7">
                  <c:v>16</c:v>
                </c:pt>
                <c:pt idx="8">
                  <c:v>10</c:v>
                </c:pt>
                <c:pt idx="9">
                  <c:v>9</c:v>
                </c:pt>
                <c:pt idx="10">
                  <c:v>8</c:v>
                </c:pt>
                <c:pt idx="11">
                  <c:v>9</c:v>
                </c:pt>
                <c:pt idx="12">
                  <c:v>5</c:v>
                </c:pt>
                <c:pt idx="13">
                  <c:v>10</c:v>
                </c:pt>
                <c:pt idx="14">
                  <c:v>7</c:v>
                </c:pt>
                <c:pt idx="15">
                  <c:v>120</c:v>
                </c:pt>
              </c:numCache>
            </c:numRef>
          </c:val>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2'!$N$3:$N$18</c:f>
              <c:numCache>
                <c:formatCode>General</c:formatCode>
                <c:ptCount val="16"/>
                <c:pt idx="0">
                  <c:v>46</c:v>
                </c:pt>
                <c:pt idx="1">
                  <c:v>71</c:v>
                </c:pt>
                <c:pt idx="2">
                  <c:v>24</c:v>
                </c:pt>
                <c:pt idx="3">
                  <c:v>15</c:v>
                </c:pt>
                <c:pt idx="4">
                  <c:v>17</c:v>
                </c:pt>
                <c:pt idx="5">
                  <c:v>8</c:v>
                </c:pt>
                <c:pt idx="6">
                  <c:v>10</c:v>
                </c:pt>
                <c:pt idx="7">
                  <c:v>6</c:v>
                </c:pt>
                <c:pt idx="8">
                  <c:v>12</c:v>
                </c:pt>
                <c:pt idx="9">
                  <c:v>14</c:v>
                </c:pt>
                <c:pt idx="10">
                  <c:v>8</c:v>
                </c:pt>
                <c:pt idx="11">
                  <c:v>8</c:v>
                </c:pt>
                <c:pt idx="12">
                  <c:v>1</c:v>
                </c:pt>
                <c:pt idx="13">
                  <c:v>4</c:v>
                </c:pt>
                <c:pt idx="14">
                  <c:v>6</c:v>
                </c:pt>
                <c:pt idx="15">
                  <c:v>114</c:v>
                </c:pt>
              </c:numCache>
            </c:numRef>
          </c:val>
        </c:ser>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'submissions 2'!$L$3:$L$18</c:f>
              <c:strCache>
                <c:ptCount val="16"/>
                <c:pt idx="0">
                  <c:v>TURKEY</c:v>
                </c:pt>
                <c:pt idx="1">
                  <c:v>UNITED STATES</c:v>
                </c:pt>
                <c:pt idx="2">
                  <c:v>TAIWAN, REPUBLIC OF CHINA</c:v>
                </c:pt>
                <c:pt idx="3">
                  <c:v>AUSTRALIA</c:v>
                </c:pt>
                <c:pt idx="4">
                  <c:v>INDIA</c:v>
                </c:pt>
                <c:pt idx="5">
                  <c:v>ISRAEL</c:v>
                </c:pt>
                <c:pt idx="6">
                  <c:v>MALAYSIA</c:v>
                </c:pt>
                <c:pt idx="7">
                  <c:v>SPAIN</c:v>
                </c:pt>
                <c:pt idx="8">
                  <c:v>KOREA, REPUBLIC OF</c:v>
                </c:pt>
                <c:pt idx="9">
                  <c:v>GERMANY</c:v>
                </c:pt>
                <c:pt idx="10">
                  <c:v>CHINA</c:v>
                </c:pt>
                <c:pt idx="11">
                  <c:v>IRAN, ISLAMIC REPUBLIC OF</c:v>
                </c:pt>
                <c:pt idx="12">
                  <c:v>SWEDEN</c:v>
                </c:pt>
                <c:pt idx="13">
                  <c:v>SOUTH AFRICA</c:v>
                </c:pt>
                <c:pt idx="14">
                  <c:v>INDONESIA</c:v>
                </c:pt>
                <c:pt idx="15">
                  <c:v>Others</c:v>
                </c:pt>
              </c:strCache>
            </c:strRef>
          </c:cat>
          <c:val>
            <c:numRef>
              <c:f>'submissions 2'!$M$3:$M$18</c:f>
              <c:numCache>
                <c:formatCode>General</c:formatCode>
                <c:ptCount val="16"/>
                <c:pt idx="0">
                  <c:v>28</c:v>
                </c:pt>
                <c:pt idx="1">
                  <c:v>56</c:v>
                </c:pt>
                <c:pt idx="2">
                  <c:v>19</c:v>
                </c:pt>
                <c:pt idx="3">
                  <c:v>15</c:v>
                </c:pt>
                <c:pt idx="4">
                  <c:v>4</c:v>
                </c:pt>
                <c:pt idx="5">
                  <c:v>7</c:v>
                </c:pt>
                <c:pt idx="6">
                  <c:v>0</c:v>
                </c:pt>
                <c:pt idx="7">
                  <c:v>3</c:v>
                </c:pt>
                <c:pt idx="8">
                  <c:v>10</c:v>
                </c:pt>
                <c:pt idx="9">
                  <c:v>2</c:v>
                </c:pt>
                <c:pt idx="10">
                  <c:v>2</c:v>
                </c:pt>
                <c:pt idx="11">
                  <c:v>5</c:v>
                </c:pt>
                <c:pt idx="12">
                  <c:v>5</c:v>
                </c:pt>
                <c:pt idx="13">
                  <c:v>1</c:v>
                </c:pt>
                <c:pt idx="14">
                  <c:v>0</c:v>
                </c:pt>
                <c:pt idx="15">
                  <c:v>81</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10"/>
    </mc:Choice>
    <mc:Fallback>
      <c:style val="10"/>
    </mc:Fallback>
  </mc:AlternateContent>
  <c:chart>
    <c:title>
      <c:tx>
        <c:rich>
          <a:bodyPr/>
          <a:lstStyle/>
          <a:p>
            <a:pPr>
              <a:defRPr b="0">
                <a:solidFill>
                  <a:srgbClr val="002060"/>
                </a:solidFill>
              </a:defRPr>
            </a:pPr>
            <a:r>
              <a:rPr lang="en-SG" sz="1400" b="0" dirty="0" smtClean="0">
                <a:solidFill>
                  <a:srgbClr val="002060"/>
                </a:solidFill>
              </a:rPr>
              <a:t>2011-2014</a:t>
            </a:r>
            <a:endParaRPr lang="en-SG" sz="1400" b="0" dirty="0">
              <a:solidFill>
                <a:srgbClr val="002060"/>
              </a:solidFill>
            </a:endParaRPr>
          </a:p>
        </c:rich>
      </c:tx>
      <c:layout>
        <c:manualLayout>
          <c:xMode val="edge"/>
          <c:yMode val="edge"/>
          <c:x val="9.3280505866784338E-2"/>
          <c:y val="0.15210675965935927"/>
        </c:manualLayout>
      </c:layout>
      <c:overlay val="0"/>
    </c:title>
    <c:autoTitleDeleted val="0"/>
    <c:plotArea>
      <c:layout>
        <c:manualLayout>
          <c:layoutTarget val="inner"/>
          <c:xMode val="edge"/>
          <c:yMode val="edge"/>
          <c:x val="0.10105994847151864"/>
          <c:y val="0.18636805283314106"/>
          <c:w val="0.77120789509116661"/>
          <c:h val="0.72502797612557934"/>
        </c:manualLayout>
      </c:layout>
      <c:pieChart>
        <c:varyColors val="1"/>
        <c:ser>
          <c:idx val="0"/>
          <c:order val="0"/>
          <c:dLbls>
            <c:dLbl>
              <c:idx val="0"/>
              <c:spPr/>
              <c:txPr>
                <a:bodyPr/>
                <a:lstStyle/>
                <a:p>
                  <a:pPr>
                    <a:defRPr sz="1000">
                      <a:solidFill>
                        <a:schemeClr val="bg1"/>
                      </a:solidFill>
                    </a:defRPr>
                  </a:pPr>
                  <a:endParaRPr lang="en-US"/>
                </a:p>
              </c:txPr>
              <c:showLegendKey val="0"/>
              <c:showVal val="0"/>
              <c:showCatName val="1"/>
              <c:showSerName val="0"/>
              <c:showPercent val="1"/>
              <c:showBubbleSize val="0"/>
            </c:dLbl>
            <c:dLbl>
              <c:idx val="1"/>
              <c:spPr/>
              <c:txPr>
                <a:bodyPr/>
                <a:lstStyle/>
                <a:p>
                  <a:pPr>
                    <a:defRPr sz="1000">
                      <a:solidFill>
                        <a:schemeClr val="bg1"/>
                      </a:solidFill>
                    </a:defRPr>
                  </a:pPr>
                  <a:endParaRPr lang="en-US"/>
                </a:p>
              </c:txPr>
              <c:showLegendKey val="0"/>
              <c:showVal val="0"/>
              <c:showCatName val="1"/>
              <c:showSerName val="0"/>
              <c:showPercent val="1"/>
              <c:showBubbleSize val="0"/>
            </c:dLbl>
            <c:spPr>
              <a:noFill/>
              <a:ln>
                <a:noFill/>
              </a:ln>
              <a:effectLst/>
            </c:spPr>
            <c:txPr>
              <a:bodyPr/>
              <a:lstStyle/>
              <a:p>
                <a:pPr>
                  <a:defRPr sz="1000"/>
                </a:pPr>
                <a:endParaRPr lang="en-US"/>
              </a:p>
            </c:tx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country'!$K$5:$K$20</c:f>
              <c:strCache>
                <c:ptCount val="16"/>
                <c:pt idx="0">
                  <c:v>UNITED STATES</c:v>
                </c:pt>
                <c:pt idx="1">
                  <c:v>TAIWAN, REPUBLIC OF CHINA</c:v>
                </c:pt>
                <c:pt idx="2">
                  <c:v>ISRAEL</c:v>
                </c:pt>
                <c:pt idx="3">
                  <c:v>TURKEY</c:v>
                </c:pt>
                <c:pt idx="4">
                  <c:v>AUSTRALIA</c:v>
                </c:pt>
                <c:pt idx="5">
                  <c:v>GERMANY</c:v>
                </c:pt>
                <c:pt idx="6">
                  <c:v>KOREA, REPUBLIC OF</c:v>
                </c:pt>
                <c:pt idx="7">
                  <c:v>FINLAND</c:v>
                </c:pt>
                <c:pt idx="8">
                  <c:v>UNITED KINGDOM</c:v>
                </c:pt>
                <c:pt idx="9">
                  <c:v>CANADA</c:v>
                </c:pt>
                <c:pt idx="10">
                  <c:v>SPAIN</c:v>
                </c:pt>
                <c:pt idx="11">
                  <c:v>CHINA</c:v>
                </c:pt>
                <c:pt idx="12">
                  <c:v>NETHERLANDS</c:v>
                </c:pt>
                <c:pt idx="13">
                  <c:v>ITALY</c:v>
                </c:pt>
                <c:pt idx="14">
                  <c:v>MALAYSIA</c:v>
                </c:pt>
                <c:pt idx="15">
                  <c:v>others</c:v>
                </c:pt>
              </c:strCache>
            </c:strRef>
          </c:cat>
          <c:val>
            <c:numRef>
              <c:f>'acceptance by country'!$P$5:$P$20</c:f>
              <c:numCache>
                <c:formatCode>General</c:formatCode>
                <c:ptCount val="16"/>
                <c:pt idx="0">
                  <c:v>61</c:v>
                </c:pt>
                <c:pt idx="1">
                  <c:v>32</c:v>
                </c:pt>
                <c:pt idx="2">
                  <c:v>19</c:v>
                </c:pt>
                <c:pt idx="3">
                  <c:v>19</c:v>
                </c:pt>
                <c:pt idx="4">
                  <c:v>18</c:v>
                </c:pt>
                <c:pt idx="5">
                  <c:v>15</c:v>
                </c:pt>
                <c:pt idx="6">
                  <c:v>10</c:v>
                </c:pt>
                <c:pt idx="7">
                  <c:v>9</c:v>
                </c:pt>
                <c:pt idx="8">
                  <c:v>8</c:v>
                </c:pt>
                <c:pt idx="9">
                  <c:v>7</c:v>
                </c:pt>
                <c:pt idx="10">
                  <c:v>7</c:v>
                </c:pt>
                <c:pt idx="11">
                  <c:v>6</c:v>
                </c:pt>
                <c:pt idx="12">
                  <c:v>6</c:v>
                </c:pt>
                <c:pt idx="13">
                  <c:v>4</c:v>
                </c:pt>
                <c:pt idx="14">
                  <c:v>4</c:v>
                </c:pt>
                <c:pt idx="15">
                  <c:v>55</c:v>
                </c:pt>
              </c:numCache>
            </c:numRef>
          </c:val>
        </c:ser>
        <c:dLbls>
          <c:showLegendKey val="0"/>
          <c:showVal val="0"/>
          <c:showCatName val="1"/>
          <c:showSerName val="0"/>
          <c:showPercent val="1"/>
          <c:showBubbleSize val="0"/>
          <c:showLeaderLines val="1"/>
        </c:dLbls>
        <c:firstSliceAng val="0"/>
      </c:pieChart>
    </c:plotArea>
    <c:plotVisOnly val="1"/>
    <c:dispBlanksAs val="gap"/>
    <c:showDLblsOverMax val="0"/>
  </c:chart>
  <c:externalData r:id="rId1">
    <c:autoUpdate val="0"/>
  </c:externalData>
</c:chartSpace>
</file>

<file path=ppt/charts/chart4.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12303547414400556"/>
          <c:y val="0.12081812404628986"/>
          <c:w val="0.72592706511435712"/>
          <c:h val="0.78879064480855221"/>
        </c:manualLayout>
      </c:layout>
      <c:pieChart>
        <c:varyColors val="1"/>
        <c:ser>
          <c:idx val="5"/>
          <c:order val="5"/>
          <c:dLbls>
            <c:dLbl>
              <c:idx val="0"/>
              <c:spPr/>
              <c:txPr>
                <a:bodyPr/>
                <a:lstStyle/>
                <a:p>
                  <a:pPr>
                    <a:defRPr>
                      <a:solidFill>
                        <a:schemeClr val="bg1"/>
                      </a:solidFill>
                    </a:defRPr>
                  </a:pPr>
                  <a:endParaRPr lang="en-US"/>
                </a:p>
              </c:txPr>
              <c:showLegendKey val="0"/>
              <c:showVal val="0"/>
              <c:showCatName val="1"/>
              <c:showSerName val="0"/>
              <c:showPercent val="1"/>
              <c:showBubbleSize val="0"/>
            </c:dLbl>
            <c:dLbl>
              <c:idx val="1"/>
              <c:spPr/>
              <c:txPr>
                <a:bodyPr/>
                <a:lstStyle/>
                <a:p>
                  <a:pPr>
                    <a:defRPr>
                      <a:solidFill>
                        <a:schemeClr val="bg1"/>
                      </a:solidFill>
                    </a:defRPr>
                  </a:pPr>
                  <a:endParaRPr lang="en-US"/>
                </a:p>
              </c:txPr>
              <c:showLegendKey val="0"/>
              <c:showVal val="0"/>
              <c:showCatName val="1"/>
              <c:showSerName val="0"/>
              <c:showPercent val="1"/>
              <c:showBubbleSize val="0"/>
            </c:dLbl>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country'!$R$3:$R$18</c:f>
              <c:numCache>
                <c:formatCode>General</c:formatCode>
                <c:ptCount val="16"/>
                <c:pt idx="0">
                  <c:v>91</c:v>
                </c:pt>
                <c:pt idx="1">
                  <c:v>41</c:v>
                </c:pt>
                <c:pt idx="2">
                  <c:v>27</c:v>
                </c:pt>
                <c:pt idx="3">
                  <c:v>26</c:v>
                </c:pt>
                <c:pt idx="4">
                  <c:v>22</c:v>
                </c:pt>
                <c:pt idx="5">
                  <c:v>22</c:v>
                </c:pt>
                <c:pt idx="6">
                  <c:v>11</c:v>
                </c:pt>
                <c:pt idx="7">
                  <c:v>10</c:v>
                </c:pt>
                <c:pt idx="8">
                  <c:v>10</c:v>
                </c:pt>
                <c:pt idx="9">
                  <c:v>9</c:v>
                </c:pt>
                <c:pt idx="10">
                  <c:v>7</c:v>
                </c:pt>
                <c:pt idx="11">
                  <c:v>7</c:v>
                </c:pt>
                <c:pt idx="12">
                  <c:v>7</c:v>
                </c:pt>
                <c:pt idx="13">
                  <c:v>7</c:v>
                </c:pt>
                <c:pt idx="14">
                  <c:v>6</c:v>
                </c:pt>
                <c:pt idx="15">
                  <c:v>70</c:v>
                </c:pt>
              </c:numCache>
            </c:numRef>
          </c:val>
        </c:ser>
        <c:ser>
          <c:idx val="4"/>
          <c:order val="4"/>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country'!$Q$3:$Q$18</c:f>
            </c:numRef>
          </c:val>
        </c:ser>
        <c:ser>
          <c:idx val="3"/>
          <c:order val="3"/>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country'!$P$3:$P$18</c:f>
            </c:numRef>
          </c:val>
        </c:ser>
        <c:ser>
          <c:idx val="2"/>
          <c:order val="2"/>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country'!$O$3:$O$18</c:f>
            </c:numRef>
          </c:val>
        </c:ser>
        <c:ser>
          <c:idx val="1"/>
          <c:order val="1"/>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country'!$N$3:$N$18</c:f>
            </c:numRef>
          </c:val>
        </c:ser>
        <c:ser>
          <c:idx val="0"/>
          <c:order val="0"/>
          <c:dLbls>
            <c:spPr>
              <a:noFill/>
              <a:ln>
                <a:noFill/>
              </a:ln>
              <a:effectLst/>
            </c:spPr>
            <c:showLegendKey val="0"/>
            <c:showVal val="0"/>
            <c:showCatName val="1"/>
            <c:showSerName val="0"/>
            <c:showPercent val="1"/>
            <c:showBubbleSize val="0"/>
            <c:showLeaderLines val="1"/>
            <c:extLst>
              <c:ext xmlns:c15="http://schemas.microsoft.com/office/drawing/2012/chart" uri="{CE6537A1-D6FC-4f65-9D91-7224C49458BB}"/>
            </c:extLst>
          </c:dLbls>
          <c:cat>
            <c:strRef>
              <c:f>'acceptance by country'!$L$3:$L$18</c:f>
              <c:strCache>
                <c:ptCount val="16"/>
                <c:pt idx="0">
                  <c:v>UNITED STATES</c:v>
                </c:pt>
                <c:pt idx="1">
                  <c:v>TAIWAN, REPUBLIC OF CHINA</c:v>
                </c:pt>
                <c:pt idx="2">
                  <c:v>GERMANY</c:v>
                </c:pt>
                <c:pt idx="3">
                  <c:v>TURKEY</c:v>
                </c:pt>
                <c:pt idx="4">
                  <c:v>AUSTRALIA</c:v>
                </c:pt>
                <c:pt idx="5">
                  <c:v>ISRAEL</c:v>
                </c:pt>
                <c:pt idx="6">
                  <c:v>KOREA, REPUBLIC OF</c:v>
                </c:pt>
                <c:pt idx="7">
                  <c:v>FINLAND</c:v>
                </c:pt>
                <c:pt idx="8">
                  <c:v>UNITED KINGDOM</c:v>
                </c:pt>
                <c:pt idx="9">
                  <c:v>SPAIN</c:v>
                </c:pt>
                <c:pt idx="10">
                  <c:v>CANADA</c:v>
                </c:pt>
                <c:pt idx="11">
                  <c:v>CHINA</c:v>
                </c:pt>
                <c:pt idx="12">
                  <c:v>SINGAPORE</c:v>
                </c:pt>
                <c:pt idx="13">
                  <c:v>SWEDEN</c:v>
                </c:pt>
                <c:pt idx="14">
                  <c:v>NETHERLANDS</c:v>
                </c:pt>
                <c:pt idx="15">
                  <c:v>others</c:v>
                </c:pt>
              </c:strCache>
            </c:strRef>
          </c:cat>
          <c:val>
            <c:numRef>
              <c:f>'acceptance by country'!$M$3:$M$18</c:f>
            </c:numRef>
          </c:val>
        </c:ser>
        <c:dLbls>
          <c:showLegendKey val="0"/>
          <c:showVal val="0"/>
          <c:showCatName val="1"/>
          <c:showSerName val="0"/>
          <c:showPercent val="1"/>
          <c:showBubbleSize val="0"/>
          <c:showLeaderLines val="1"/>
        </c:dLbls>
        <c:firstSliceAng val="0"/>
      </c:pieChart>
    </c:plotArea>
    <c:plotVisOnly val="1"/>
    <c:dispBlanksAs val="gap"/>
    <c:showDLblsOverMax val="0"/>
  </c:chart>
  <c:txPr>
    <a:bodyPr/>
    <a:lstStyle/>
    <a:p>
      <a:pPr>
        <a:defRPr b="1"/>
      </a:pPr>
      <a:endParaRPr lang="en-US"/>
    </a:p>
  </c:txPr>
  <c:externalData r:id="rId1">
    <c:autoUpdate val="0"/>
  </c:externalData>
</c:chartSpace>
</file>

<file path=ppt/charts/chart5.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8.6250522357132389E-2"/>
          <c:y val="3.5207645512115582E-2"/>
          <c:w val="0.89491867291757121"/>
          <c:h val="0.88037534136501794"/>
        </c:manualLayout>
      </c:layout>
      <c:barChart>
        <c:barDir val="col"/>
        <c:grouping val="clustered"/>
        <c:varyColors val="0"/>
        <c:ser>
          <c:idx val="0"/>
          <c:order val="0"/>
          <c:tx>
            <c:strRef>
              <c:f>downloads!$Q$18</c:f>
              <c:strCache>
                <c:ptCount val="1"/>
                <c:pt idx="0">
                  <c:v>Download</c:v>
                </c:pt>
              </c:strCache>
            </c:strRef>
          </c:tx>
          <c:invertIfNegative val="0"/>
          <c:dLbls>
            <c:spPr>
              <a:noFill/>
              <a:ln>
                <a:noFill/>
              </a:ln>
              <a:effectLst/>
            </c:spPr>
            <c:showLegendKey val="0"/>
            <c:showVal val="1"/>
            <c:showCatName val="0"/>
            <c:showSerName val="0"/>
            <c:showPercent val="0"/>
            <c:showBubbleSize val="0"/>
            <c:showLeaderLines val="0"/>
            <c:extLst>
              <c:ext xmlns:c15="http://schemas.microsoft.com/office/drawing/2012/chart" uri="{CE6537A1-D6FC-4f65-9D91-7224C49458BB}">
                <c15:showLeaderLines val="0"/>
              </c:ext>
            </c:extLst>
          </c:dLbls>
          <c:cat>
            <c:numRef>
              <c:f>downloads!$P$19:$P$31</c:f>
              <c:numCache>
                <c:formatCode>General</c:formatCode>
                <c:ptCount val="13"/>
                <c:pt idx="0">
                  <c:v>2003</c:v>
                </c:pt>
                <c:pt idx="1">
                  <c:v>2004</c:v>
                </c:pt>
                <c:pt idx="2">
                  <c:v>2005</c:v>
                </c:pt>
                <c:pt idx="3">
                  <c:v>2006</c:v>
                </c:pt>
                <c:pt idx="4">
                  <c:v>2007</c:v>
                </c:pt>
                <c:pt idx="5">
                  <c:v>2008</c:v>
                </c:pt>
                <c:pt idx="6">
                  <c:v>2009</c:v>
                </c:pt>
                <c:pt idx="7">
                  <c:v>2010</c:v>
                </c:pt>
                <c:pt idx="8">
                  <c:v>2011</c:v>
                </c:pt>
                <c:pt idx="9">
                  <c:v>2012</c:v>
                </c:pt>
                <c:pt idx="10">
                  <c:v>2013</c:v>
                </c:pt>
                <c:pt idx="11">
                  <c:v>2014</c:v>
                </c:pt>
                <c:pt idx="12">
                  <c:v>2015</c:v>
                </c:pt>
              </c:numCache>
            </c:numRef>
          </c:cat>
          <c:val>
            <c:numRef>
              <c:f>downloads!$Q$19:$Q$31</c:f>
              <c:numCache>
                <c:formatCode>General</c:formatCode>
                <c:ptCount val="13"/>
                <c:pt idx="0">
                  <c:v>399</c:v>
                </c:pt>
                <c:pt idx="1">
                  <c:v>2439</c:v>
                </c:pt>
                <c:pt idx="2">
                  <c:v>4155</c:v>
                </c:pt>
                <c:pt idx="3">
                  <c:v>8122</c:v>
                </c:pt>
                <c:pt idx="4">
                  <c:v>13166</c:v>
                </c:pt>
                <c:pt idx="5">
                  <c:v>23303</c:v>
                </c:pt>
                <c:pt idx="6">
                  <c:v>31174</c:v>
                </c:pt>
                <c:pt idx="7">
                  <c:v>33233</c:v>
                </c:pt>
                <c:pt idx="8">
                  <c:v>40615</c:v>
                </c:pt>
                <c:pt idx="9">
                  <c:v>46551</c:v>
                </c:pt>
                <c:pt idx="10">
                  <c:v>56893</c:v>
                </c:pt>
                <c:pt idx="11">
                  <c:v>71308</c:v>
                </c:pt>
                <c:pt idx="12">
                  <c:v>53903</c:v>
                </c:pt>
              </c:numCache>
            </c:numRef>
          </c:val>
        </c:ser>
        <c:dLbls>
          <c:showLegendKey val="0"/>
          <c:showVal val="0"/>
          <c:showCatName val="0"/>
          <c:showSerName val="0"/>
          <c:showPercent val="0"/>
          <c:showBubbleSize val="0"/>
        </c:dLbls>
        <c:gapWidth val="150"/>
        <c:axId val="232252104"/>
        <c:axId val="232250536"/>
      </c:barChart>
      <c:catAx>
        <c:axId val="232252104"/>
        <c:scaling>
          <c:orientation val="minMax"/>
        </c:scaling>
        <c:delete val="0"/>
        <c:axPos val="b"/>
        <c:numFmt formatCode="General" sourceLinked="1"/>
        <c:majorTickMark val="out"/>
        <c:minorTickMark val="none"/>
        <c:tickLblPos val="nextTo"/>
        <c:crossAx val="232250536"/>
        <c:crosses val="autoZero"/>
        <c:auto val="1"/>
        <c:lblAlgn val="ctr"/>
        <c:lblOffset val="100"/>
        <c:noMultiLvlLbl val="0"/>
      </c:catAx>
      <c:valAx>
        <c:axId val="232250536"/>
        <c:scaling>
          <c:orientation val="minMax"/>
        </c:scaling>
        <c:delete val="0"/>
        <c:axPos val="l"/>
        <c:majorGridlines/>
        <c:numFmt formatCode="General" sourceLinked="1"/>
        <c:majorTickMark val="out"/>
        <c:minorTickMark val="none"/>
        <c:tickLblPos val="nextTo"/>
        <c:crossAx val="232252104"/>
        <c:crosses val="autoZero"/>
        <c:crossBetween val="between"/>
      </c:valAx>
    </c:plotArea>
    <c:plotVisOnly val="1"/>
    <c:dispBlanksAs val="gap"/>
    <c:showDLblsOverMax val="0"/>
  </c:chart>
  <c:txPr>
    <a:bodyPr/>
    <a:lstStyle/>
    <a:p>
      <a:pPr>
        <a:defRPr sz="1400"/>
      </a:pPr>
      <a:endParaRPr lang="en-US"/>
    </a:p>
  </c:txPr>
  <c:externalData r:id="rId1">
    <c:autoUpdate val="0"/>
  </c:externalData>
</c:chartSpace>
</file>

<file path=ppt/handoutMasters/_rels/handoutMaster1.xml.rels><?xml version="1.0" encoding="UTF-8" standalone="yes"?>
<Relationships xmlns="http://schemas.openxmlformats.org/package/2006/relationships"><Relationship Id="rId1" Type="http://schemas.openxmlformats.org/officeDocument/2006/relationships/theme" Target="../theme/theme5.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7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3" name="Rectangle 3"/>
          <p:cNvSpPr>
            <a:spLocks noGrp="1" noChangeArrowheads="1"/>
          </p:cNvSpPr>
          <p:nvPr>
            <p:ph type="dt" sz="quarter"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30724" name="Rectangle 4"/>
          <p:cNvSpPr>
            <a:spLocks noGrp="1" noChangeArrowheads="1"/>
          </p:cNvSpPr>
          <p:nvPr>
            <p:ph type="ftr" sz="quarter" idx="2"/>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30725" name="Rectangle 5"/>
          <p:cNvSpPr>
            <a:spLocks noGrp="1" noChangeArrowheads="1"/>
          </p:cNvSpPr>
          <p:nvPr>
            <p:ph type="sldNum" sz="quarter" idx="3"/>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F923CB9A-4D82-4F86-9273-C847846E0921}" type="slidenum">
              <a:rPr lang="en-US"/>
              <a:pPr/>
              <a:t>‹#›</a:t>
            </a:fld>
            <a:endParaRPr lang="en-US"/>
          </a:p>
        </p:txBody>
      </p:sp>
    </p:spTree>
    <p:extLst>
      <p:ext uri="{BB962C8B-B14F-4D97-AF65-F5344CB8AC3E}">
        <p14:creationId xmlns:p14="http://schemas.microsoft.com/office/powerpoint/2010/main" val="273566286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4.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122" name="Rectangle 2"/>
          <p:cNvSpPr>
            <a:spLocks noGrp="1" noChangeArrowheads="1"/>
          </p:cNvSpPr>
          <p:nvPr>
            <p:ph type="hdr" sz="quarter"/>
          </p:nvPr>
        </p:nvSpPr>
        <p:spPr bwMode="auto">
          <a:xfrm>
            <a:off x="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3" name="Rectangle 3"/>
          <p:cNvSpPr>
            <a:spLocks noGrp="1" noChangeArrowheads="1"/>
          </p:cNvSpPr>
          <p:nvPr>
            <p:ph type="dt" idx="1"/>
          </p:nvPr>
        </p:nvSpPr>
        <p:spPr bwMode="auto">
          <a:xfrm>
            <a:off x="3886200" y="0"/>
            <a:ext cx="2971800" cy="4572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lvl1pPr algn="r" eaLnBrk="0" hangingPunct="0">
              <a:spcBef>
                <a:spcPct val="0"/>
              </a:spcBef>
              <a:buClrTx/>
              <a:defRPr sz="1200">
                <a:latin typeface="Arial" pitchFamily="34" charset="0"/>
              </a:defRPr>
            </a:lvl1pPr>
          </a:lstStyle>
          <a:p>
            <a:endParaRPr lang="en-US"/>
          </a:p>
        </p:txBody>
      </p:sp>
      <p:sp>
        <p:nvSpPr>
          <p:cNvPr id="5124"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p:spPr>
      </p:sp>
      <p:sp>
        <p:nvSpPr>
          <p:cNvPr id="5125" name="Rectangle 5"/>
          <p:cNvSpPr>
            <a:spLocks noGrp="1" noChangeArrowheads="1"/>
          </p:cNvSpPr>
          <p:nvPr>
            <p:ph type="body" sz="quarter" idx="3"/>
          </p:nvPr>
        </p:nvSpPr>
        <p:spPr bwMode="auto">
          <a:xfrm>
            <a:off x="914400" y="4343400"/>
            <a:ext cx="5029200" cy="4114800"/>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5126" name="Rectangle 6"/>
          <p:cNvSpPr>
            <a:spLocks noGrp="1" noChangeArrowheads="1"/>
          </p:cNvSpPr>
          <p:nvPr>
            <p:ph type="ftr" sz="quarter" idx="4"/>
          </p:nvPr>
        </p:nvSpPr>
        <p:spPr bwMode="auto">
          <a:xfrm>
            <a:off x="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eaLnBrk="0" hangingPunct="0">
              <a:spcBef>
                <a:spcPct val="0"/>
              </a:spcBef>
              <a:buClrTx/>
              <a:defRPr sz="1200">
                <a:latin typeface="Arial" pitchFamily="34" charset="0"/>
              </a:defRPr>
            </a:lvl1pPr>
          </a:lstStyle>
          <a:p>
            <a:endParaRPr lang="en-US"/>
          </a:p>
        </p:txBody>
      </p:sp>
      <p:sp>
        <p:nvSpPr>
          <p:cNvPr id="5127" name="Rectangle 7"/>
          <p:cNvSpPr>
            <a:spLocks noGrp="1" noChangeArrowheads="1"/>
          </p:cNvSpPr>
          <p:nvPr>
            <p:ph type="sldNum" sz="quarter" idx="5"/>
          </p:nvPr>
        </p:nvSpPr>
        <p:spPr bwMode="auto">
          <a:xfrm>
            <a:off x="3886200" y="8686800"/>
            <a:ext cx="2971800" cy="457200"/>
          </a:xfrm>
          <a:prstGeom prst="rect">
            <a:avLst/>
          </a:prstGeom>
          <a:noFill/>
          <a:ln w="9525">
            <a:noFill/>
            <a:miter lim="800000"/>
            <a:headEnd/>
            <a:tailEnd/>
          </a:ln>
        </p:spPr>
        <p:txBody>
          <a:bodyPr vert="horz" wrap="square" lIns="91440" tIns="45720" rIns="91440" bIns="45720" numCol="1" anchor="b" anchorCtr="0" compatLnSpc="1">
            <a:prstTxWarp prst="textNoShape">
              <a:avLst/>
            </a:prstTxWarp>
          </a:bodyPr>
          <a:lstStyle>
            <a:lvl1pPr algn="r" eaLnBrk="0" hangingPunct="0">
              <a:spcBef>
                <a:spcPct val="0"/>
              </a:spcBef>
              <a:buClrTx/>
              <a:defRPr sz="1200">
                <a:latin typeface="Arial" pitchFamily="34" charset="0"/>
              </a:defRPr>
            </a:lvl1pPr>
          </a:lstStyle>
          <a:p>
            <a:fld id="{49CDABB5-4274-49B7-A8C9-AB1A1E59AF84}" type="slidenum">
              <a:rPr lang="en-US"/>
              <a:pPr/>
              <a:t>‹#›</a:t>
            </a:fld>
            <a:endParaRPr lang="en-US"/>
          </a:p>
        </p:txBody>
      </p:sp>
    </p:spTree>
    <p:extLst>
      <p:ext uri="{BB962C8B-B14F-4D97-AF65-F5344CB8AC3E}">
        <p14:creationId xmlns:p14="http://schemas.microsoft.com/office/powerpoint/2010/main" val="3029366583"/>
      </p:ext>
    </p:extLst>
  </p:cSld>
  <p:clrMap bg1="lt1" tx1="dk1" bg2="lt2" tx2="dk2" accent1="accent1" accent2="accent2" accent3="accent3" accent4="accent4" accent5="accent5" accent6="accent6" hlink="hlink" folHlink="folHlink"/>
  <p:notesStyle>
    <a:lvl1pPr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1pPr>
    <a:lvl2pPr marL="4572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2pPr>
    <a:lvl3pPr marL="9144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3pPr>
    <a:lvl4pPr marL="13716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4pPr>
    <a:lvl5pPr marL="1828800" algn="l" rtl="0" fontAlgn="base">
      <a:spcBef>
        <a:spcPct val="30000"/>
      </a:spcBef>
      <a:spcAft>
        <a:spcPct val="0"/>
      </a:spcAft>
      <a:defRPr sz="1200" kern="1200">
        <a:solidFill>
          <a:schemeClr val="tx1"/>
        </a:solidFill>
        <a:latin typeface="Arial" pitchFamily="34" charset="0"/>
        <a:ea typeface="ＭＳ Ｐゴシック" pitchFamily="34" charset="-128"/>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emf"/></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6.png"/><Relationship Id="rId1" Type="http://schemas.openxmlformats.org/officeDocument/2006/relationships/slideMaster" Target="../slideMasters/slideMaster3.xml"/><Relationship Id="rId4" Type="http://schemas.openxmlformats.org/officeDocument/2006/relationships/image" Target="../media/image5.emf"/></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15" descr="ath"/>
          <p:cNvPicPr>
            <a:picLocks noChangeAspect="1" noChangeArrowheads="1"/>
          </p:cNvPicPr>
          <p:nvPr/>
        </p:nvPicPr>
        <p:blipFill rotWithShape="1">
          <a:blip r:embed="rId2">
            <a:extLst>
              <a:ext uri="{28A0092B-C50C-407E-A947-70E740481C1C}">
                <a14:useLocalDpi xmlns:a14="http://schemas.microsoft.com/office/drawing/2010/main" val="0"/>
              </a:ext>
            </a:extLst>
          </a:blip>
          <a:srcRect l="-1" r="24869"/>
          <a:stretch/>
        </p:blipFill>
        <p:spPr bwMode="auto">
          <a:xfrm>
            <a:off x="4754880" y="1542258"/>
            <a:ext cx="4389120" cy="38052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13" descr="AQ"/>
          <p:cNvPicPr>
            <a:picLocks noChangeAspect="1" noChangeArrowheads="1"/>
          </p:cNvPicPr>
          <p:nvPr/>
        </p:nvPicPr>
        <p:blipFill rotWithShape="1">
          <a:blip r:embed="rId3">
            <a:extLst>
              <a:ext uri="{28A0092B-C50C-407E-A947-70E740481C1C}">
                <a14:useLocalDpi xmlns:a14="http://schemas.microsoft.com/office/drawing/2010/main" val="0"/>
              </a:ext>
            </a:extLst>
          </a:blip>
          <a:srcRect l="20164" r="-338"/>
          <a:stretch/>
        </p:blipFill>
        <p:spPr bwMode="auto">
          <a:xfrm>
            <a:off x="0" y="1524000"/>
            <a:ext cx="4846320" cy="38909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 name="Rectangle 8"/>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sp>
        <p:nvSpPr>
          <p:cNvPr id="7" name="Rectangle 10"/>
          <p:cNvSpPr>
            <a:spLocks noChangeArrowheads="1"/>
          </p:cNvSpPr>
          <p:nvPr/>
        </p:nvSpPr>
        <p:spPr bwMode="auto">
          <a:xfrm>
            <a:off x="0" y="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endParaRPr lang="en-US"/>
          </a:p>
        </p:txBody>
      </p:sp>
      <p:pic>
        <p:nvPicPr>
          <p:cNvPr id="8" name="Picture 11" descr="SFU_2012.eps"/>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762000" y="0"/>
            <a:ext cx="4419600" cy="681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074" name="Rectangle 2"/>
          <p:cNvSpPr>
            <a:spLocks noGrp="1" noChangeArrowheads="1"/>
          </p:cNvSpPr>
          <p:nvPr>
            <p:ph type="ctrTitle"/>
          </p:nvPr>
        </p:nvSpPr>
        <p:spPr>
          <a:xfrm>
            <a:off x="685800" y="5105400"/>
            <a:ext cx="8153400" cy="609600"/>
          </a:xfrm>
        </p:spPr>
        <p:txBody>
          <a:bodyPr/>
          <a:lstStyle>
            <a:lvl1pPr>
              <a:defRPr/>
            </a:lvl1pPr>
          </a:lstStyle>
          <a:p>
            <a:pPr lvl="0"/>
            <a:r>
              <a:rPr lang="en-US" noProof="0" smtClean="0"/>
              <a:t>Click to edit Master title style</a:t>
            </a:r>
          </a:p>
        </p:txBody>
      </p:sp>
      <p:sp>
        <p:nvSpPr>
          <p:cNvPr id="3075" name="Rectangle 3"/>
          <p:cNvSpPr>
            <a:spLocks noGrp="1" noChangeArrowheads="1"/>
          </p:cNvSpPr>
          <p:nvPr>
            <p:ph type="subTitle" idx="1"/>
          </p:nvPr>
        </p:nvSpPr>
        <p:spPr>
          <a:xfrm>
            <a:off x="685800" y="5791200"/>
            <a:ext cx="8077200" cy="457200"/>
          </a:xfrm>
        </p:spPr>
        <p:txBody>
          <a:bodyPr/>
          <a:lstStyle>
            <a:lvl1pPr marL="0" indent="0">
              <a:defRPr sz="1400">
                <a:solidFill>
                  <a:schemeClr val="tx2"/>
                </a:solidFill>
              </a:defRPr>
            </a:lvl1pPr>
          </a:lstStyle>
          <a:p>
            <a:pPr lvl="0"/>
            <a:r>
              <a:rPr lang="en-US" noProof="0" smtClean="0"/>
              <a:t>Click to edit Master subtitle style</a:t>
            </a:r>
          </a:p>
        </p:txBody>
      </p:sp>
      <p:sp>
        <p:nvSpPr>
          <p:cNvPr id="9" name="Rectangle 4"/>
          <p:cNvSpPr>
            <a:spLocks noGrp="1" noChangeArrowheads="1"/>
          </p:cNvSpPr>
          <p:nvPr>
            <p:ph type="dt" sz="half" idx="10"/>
          </p:nvPr>
        </p:nvSpPr>
        <p:spPr bwMode="auto">
          <a:xfrm>
            <a:off x="685800" y="6248400"/>
            <a:ext cx="2590800" cy="457200"/>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900">
                <a:solidFill>
                  <a:schemeClr val="accent1"/>
                </a:solidFill>
                <a:latin typeface="+mn-lt"/>
                <a:ea typeface="ＭＳ Ｐゴシック" charset="0"/>
              </a:defRPr>
            </a:lvl1pPr>
          </a:lstStyle>
          <a:p>
            <a:pPr>
              <a:defRPr/>
            </a:pPr>
            <a:r>
              <a:rPr lang="en-US"/>
              <a:t>May 2007</a:t>
            </a:r>
          </a:p>
        </p:txBody>
      </p:sp>
      <p:sp>
        <p:nvSpPr>
          <p:cNvPr id="10"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316566479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Date Placeholder 2"/>
          <p:cNvSpPr>
            <a:spLocks noGrp="1"/>
          </p:cNvSpPr>
          <p:nvPr>
            <p:ph type="dt" sz="half" idx="10"/>
          </p:nvPr>
        </p:nvSpPr>
        <p:spPr/>
        <p:txBody>
          <a:bodyPr/>
          <a:lstStyle/>
          <a:p>
            <a:fld id="{C764DE79-268F-4C1A-8933-263129D2AF90}" type="datetimeFigureOut">
              <a:rPr lang="en-US" dirty="0">
                <a:solidFill>
                  <a:prstClr val="black">
                    <a:tint val="75000"/>
                  </a:prstClr>
                </a:solidFill>
              </a:rPr>
              <a:pPr/>
              <a:t>7/27/2017</a:t>
            </a:fld>
            <a:endParaRPr lang="en-US" dirty="0">
              <a:solidFill>
                <a:prstClr val="black">
                  <a:tint val="75000"/>
                </a:prstClr>
              </a:solidFill>
            </a:endParaRPr>
          </a:p>
        </p:txBody>
      </p:sp>
      <p:sp>
        <p:nvSpPr>
          <p:cNvPr id="5" name="Slide Number Placeholder 4"/>
          <p:cNvSpPr>
            <a:spLocks noGrp="1"/>
          </p:cNvSpPr>
          <p:nvPr>
            <p:ph type="sldNum" sz="quarter" idx="12"/>
          </p:nvPr>
        </p:nvSpPr>
        <p:spPr/>
        <p:txBody>
          <a:bodyPr/>
          <a:lstStyle/>
          <a:p>
            <a:fld id="{48F63A3B-78C7-47BE-AE5E-E10140E04643}" type="slidenum">
              <a:rPr lang="en-US" dirty="0">
                <a:solidFill>
                  <a:prstClr val="black">
                    <a:tint val="75000"/>
                  </a:prstClr>
                </a:solidFill>
              </a:rPr>
              <a:pPr/>
              <a:t>‹#›</a:t>
            </a:fld>
            <a:endParaRPr lang="en-US" dirty="0">
              <a:solidFill>
                <a:prstClr val="black">
                  <a:tint val="75000"/>
                </a:prstClr>
              </a:solidFill>
            </a:endParaRPr>
          </a:p>
        </p:txBody>
      </p:sp>
    </p:spTree>
    <p:extLst>
      <p:ext uri="{BB962C8B-B14F-4D97-AF65-F5344CB8AC3E}">
        <p14:creationId xmlns:p14="http://schemas.microsoft.com/office/powerpoint/2010/main" val="245201270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3" name="Footer Placeholder 2"/>
          <p:cNvSpPr>
            <a:spLocks noGrp="1"/>
          </p:cNvSpPr>
          <p:nvPr>
            <p:ph type="ftr" sz="quarter" idx="11"/>
          </p:nvPr>
        </p:nvSpPr>
        <p:spPr/>
        <p:txBody>
          <a:bodyPr/>
          <a:lstStyle/>
          <a:p>
            <a:endParaRPr lang="en-CA">
              <a:solidFill>
                <a:prstClr val="black">
                  <a:tint val="75000"/>
                </a:prstClr>
              </a:solidFill>
            </a:endParaRPr>
          </a:p>
        </p:txBody>
      </p:sp>
      <p:sp>
        <p:nvSpPr>
          <p:cNvPr id="4" name="Slide Number Placeholder 3"/>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7873007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25773001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smtClean="0"/>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13401000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421006301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72520960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solidFill>
                  <a:prstClr val="black">
                    <a:tint val="75000"/>
                  </a:prstClr>
                </a:solidFill>
              </a:rPr>
              <a:t>Department name/presenter name</a:t>
            </a:r>
          </a:p>
        </p:txBody>
      </p:sp>
    </p:spTree>
    <p:extLst>
      <p:ext uri="{BB962C8B-B14F-4D97-AF65-F5344CB8AC3E}">
        <p14:creationId xmlns:p14="http://schemas.microsoft.com/office/powerpoint/2010/main" val="21117574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7.xml><?xml version="1.0" encoding="utf-8"?>
<p:sldLayout xmlns:a="http://schemas.openxmlformats.org/drawingml/2006/main" xmlns:r="http://schemas.openxmlformats.org/officeDocument/2006/relationships" xmlns:p="http://schemas.openxmlformats.org/presentationml/2006/main" showMasterSp="0" preserve="1" userDrawn="1">
  <p:cSld name="Titelfolie">
    <p:spTree>
      <p:nvGrpSpPr>
        <p:cNvPr id="1" name=""/>
        <p:cNvGrpSpPr/>
        <p:nvPr/>
      </p:nvGrpSpPr>
      <p:grpSpPr>
        <a:xfrm>
          <a:off x="0" y="0"/>
          <a:ext cx="0" cy="0"/>
          <a:chOff x="0" y="0"/>
          <a:chExt cx="0" cy="0"/>
        </a:xfrm>
      </p:grpSpPr>
      <p:sp>
        <p:nvSpPr>
          <p:cNvPr id="10" name="Rechteck 9"/>
          <p:cNvSpPr/>
          <p:nvPr userDrawn="1"/>
        </p:nvSpPr>
        <p:spPr bwMode="auto">
          <a:xfrm>
            <a:off x="0" y="0"/>
            <a:ext cx="9180000" cy="6912000"/>
          </a:xfrm>
          <a:prstGeom prst="rect">
            <a:avLst/>
          </a:prstGeom>
          <a:gradFill flip="none" rotWithShape="1">
            <a:gsLst>
              <a:gs pos="100000">
                <a:schemeClr val="accent1"/>
              </a:gs>
              <a:gs pos="10000">
                <a:schemeClr val="tx1"/>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hangingPunct="0">
              <a:spcBef>
                <a:spcPct val="50000"/>
              </a:spcBef>
              <a:buClrTx/>
              <a:defRPr/>
            </a:pPr>
            <a:endParaRPr lang="de-DE" dirty="0" smtClean="0">
              <a:solidFill>
                <a:srgbClr val="5F5F5F"/>
              </a:solidFill>
              <a:latin typeface="Calibri"/>
            </a:endParaRPr>
          </a:p>
        </p:txBody>
      </p:sp>
      <p:pic>
        <p:nvPicPr>
          <p:cNvPr id="11" name="Bild 10"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pic>
        <p:nvPicPr>
          <p:cNvPr id="12" name="Bild 11" descr="verlauf.png"/>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3779703" y="2888489"/>
            <a:ext cx="5410200" cy="1016000"/>
          </a:xfrm>
          <a:prstGeom prst="rect">
            <a:avLst/>
          </a:prstGeom>
        </p:spPr>
      </p:pic>
      <p:pic>
        <p:nvPicPr>
          <p:cNvPr id="13" name="Bild 21" descr="Springer_cmyk.eps"/>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4068000" y="3132000"/>
            <a:ext cx="1885950" cy="514350"/>
          </a:xfrm>
          <a:prstGeom prst="rect">
            <a:avLst/>
          </a:prstGeom>
        </p:spPr>
      </p:pic>
      <p:sp>
        <p:nvSpPr>
          <p:cNvPr id="17" name="Rectangle 5"/>
          <p:cNvSpPr>
            <a:spLocks noGrp="1" noChangeArrowheads="1"/>
          </p:cNvSpPr>
          <p:nvPr>
            <p:ph type="subTitle" idx="1"/>
          </p:nvPr>
        </p:nvSpPr>
        <p:spPr>
          <a:xfrm>
            <a:off x="3779667" y="5537200"/>
            <a:ext cx="4896021" cy="765373"/>
          </a:xfrm>
          <a:ln>
            <a:noFill/>
          </a:ln>
        </p:spPr>
        <p:txBody>
          <a:bodyPr/>
          <a:lstStyle>
            <a:lvl1pPr marL="0" indent="0">
              <a:buFont typeface="Times" charset="0"/>
              <a:buNone/>
              <a:defRPr>
                <a:solidFill>
                  <a:schemeClr val="bg2">
                    <a:lumMod val="90000"/>
                  </a:schemeClr>
                </a:solidFill>
                <a:latin typeface="Calibri"/>
                <a:cs typeface="Calibri"/>
              </a:defRPr>
            </a:lvl1pPr>
          </a:lstStyle>
          <a:p>
            <a:r>
              <a:rPr lang="en-US" dirty="0" smtClean="0"/>
              <a:t>Click to edit Master subtitle style</a:t>
            </a:r>
            <a:endParaRPr lang="de-DE" dirty="0"/>
          </a:p>
        </p:txBody>
      </p:sp>
      <p:sp>
        <p:nvSpPr>
          <p:cNvPr id="20" name="Rectangle 4"/>
          <p:cNvSpPr>
            <a:spLocks noGrp="1" noChangeArrowheads="1"/>
          </p:cNvSpPr>
          <p:nvPr>
            <p:ph type="ctrTitle"/>
          </p:nvPr>
        </p:nvSpPr>
        <p:spPr>
          <a:xfrm>
            <a:off x="3772652" y="4165600"/>
            <a:ext cx="4903036" cy="1209040"/>
          </a:xfrm>
        </p:spPr>
        <p:txBody>
          <a:bodyPr anchor="t" anchorCtr="0"/>
          <a:lstStyle>
            <a:lvl1pPr>
              <a:defRPr sz="3400" b="0" i="0" spc="30">
                <a:solidFill>
                  <a:schemeClr val="bg1"/>
                </a:solidFill>
                <a:latin typeface="+mj-lt"/>
                <a:cs typeface="Cambria"/>
              </a:defRPr>
            </a:lvl1pPr>
          </a:lstStyle>
          <a:p>
            <a:r>
              <a:rPr lang="en-US" dirty="0" smtClean="0"/>
              <a:t>Click to edit Master title style</a:t>
            </a:r>
            <a:endParaRPr lang="de-DE" dirty="0"/>
          </a:p>
        </p:txBody>
      </p:sp>
    </p:spTree>
    <p:extLst>
      <p:ext uri="{BB962C8B-B14F-4D97-AF65-F5344CB8AC3E}">
        <p14:creationId xmlns:p14="http://schemas.microsoft.com/office/powerpoint/2010/main" val="1696477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p:cSld name="Titel und Inhalt">
    <p:spTree>
      <p:nvGrpSpPr>
        <p:cNvPr id="1" name=""/>
        <p:cNvGrpSpPr/>
        <p:nvPr/>
      </p:nvGrpSpPr>
      <p:grpSpPr>
        <a:xfrm>
          <a:off x="0" y="0"/>
          <a:ext cx="0" cy="0"/>
          <a:chOff x="0" y="0"/>
          <a:chExt cx="0" cy="0"/>
        </a:xfrm>
      </p:grpSpPr>
      <p:sp>
        <p:nvSpPr>
          <p:cNvPr id="6" name="Title 5"/>
          <p:cNvSpPr>
            <a:spLocks noGrp="1" noChangeArrowheads="1"/>
          </p:cNvSpPr>
          <p:nvPr>
            <p:ph type="title"/>
          </p:nvPr>
        </p:nvSpPr>
        <p:spPr bwMode="auto">
          <a:xfrm>
            <a:off x="541138" y="896405"/>
            <a:ext cx="7991475" cy="304699"/>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2200"/>
            </a:lvl1pPr>
          </a:lstStyle>
          <a:p>
            <a:pPr lvl="0"/>
            <a:r>
              <a:rPr lang="en-US" smtClean="0"/>
              <a:t>Click to edit Master title style</a:t>
            </a:r>
            <a:endParaRPr lang="de-DE" dirty="0"/>
          </a:p>
        </p:txBody>
      </p:sp>
      <p:sp>
        <p:nvSpPr>
          <p:cNvPr id="9" name="Rectangle 6"/>
          <p:cNvSpPr>
            <a:spLocks noGrp="1" noChangeArrowheads="1"/>
          </p:cNvSpPr>
          <p:nvPr>
            <p:ph idx="11"/>
          </p:nvPr>
        </p:nvSpPr>
        <p:spPr bwMode="auto">
          <a:xfrm>
            <a:off x="539552" y="1439863"/>
            <a:ext cx="7993062"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lvl1pPr>
              <a:defRPr sz="1800"/>
            </a:lvl1pPr>
            <a:lvl2pPr>
              <a:defRPr sz="1800"/>
            </a:lvl2pPr>
            <a:lvl3pPr>
              <a:defRPr sz="1800"/>
            </a:lvl3pPr>
            <a:lvl4pPr>
              <a:defRPr sz="1800"/>
            </a:lvl4pPr>
            <a:lvl5pPr>
              <a:defRPr sz="1800"/>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Tree>
    <p:extLst>
      <p:ext uri="{BB962C8B-B14F-4D97-AF65-F5344CB8AC3E}">
        <p14:creationId xmlns:p14="http://schemas.microsoft.com/office/powerpoint/2010/main" val="298052678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p:cSld name="Zwei Inhalte">
    <p:spTree>
      <p:nvGrpSpPr>
        <p:cNvPr id="1" name=""/>
        <p:cNvGrpSpPr/>
        <p:nvPr/>
      </p:nvGrpSpPr>
      <p:grpSpPr>
        <a:xfrm>
          <a:off x="0" y="0"/>
          <a:ext cx="0" cy="0"/>
          <a:chOff x="0" y="0"/>
          <a:chExt cx="0" cy="0"/>
        </a:xfrm>
      </p:grpSpPr>
      <p:sp>
        <p:nvSpPr>
          <p:cNvPr id="7" name="Content Placeholder 6"/>
          <p:cNvSpPr>
            <a:spLocks noGrp="1" noChangeArrowheads="1"/>
          </p:cNvSpPr>
          <p:nvPr>
            <p:ph idx="11"/>
          </p:nvPr>
        </p:nvSpPr>
        <p:spPr bwMode="auto">
          <a:xfrm>
            <a:off x="537966" y="1439863"/>
            <a:ext cx="3832671"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6"/>
          <p:cNvSpPr>
            <a:spLocks noGrp="1" noChangeArrowheads="1"/>
          </p:cNvSpPr>
          <p:nvPr>
            <p:ph idx="12"/>
          </p:nvPr>
        </p:nvSpPr>
        <p:spPr bwMode="auto">
          <a:xfrm>
            <a:off x="4547991" y="1439863"/>
            <a:ext cx="3983037" cy="186213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124042972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p:txBody>
      </p:sp>
      <p:sp>
        <p:nvSpPr>
          <p:cNvPr id="4"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246684589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p:cSld name="Vergleich">
    <p:spTree>
      <p:nvGrpSpPr>
        <p:cNvPr id="1" name=""/>
        <p:cNvGrpSpPr/>
        <p:nvPr/>
      </p:nvGrpSpPr>
      <p:grpSpPr>
        <a:xfrm>
          <a:off x="0" y="0"/>
          <a:ext cx="0" cy="0"/>
          <a:chOff x="0" y="0"/>
          <a:chExt cx="0" cy="0"/>
        </a:xfrm>
      </p:grpSpPr>
      <p:sp>
        <p:nvSpPr>
          <p:cNvPr id="3" name="Textplatzhalter 2"/>
          <p:cNvSpPr>
            <a:spLocks noGrp="1"/>
          </p:cNvSpPr>
          <p:nvPr>
            <p:ph type="body" idx="1"/>
          </p:nvPr>
        </p:nvSpPr>
        <p:spPr>
          <a:xfrm>
            <a:off x="537965" y="1447805"/>
            <a:ext cx="3904680"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Inhaltsplatzhalter 3"/>
          <p:cNvSpPr>
            <a:spLocks noGrp="1"/>
          </p:cNvSpPr>
          <p:nvPr>
            <p:ph sz="half" idx="2"/>
          </p:nvPr>
        </p:nvSpPr>
        <p:spPr>
          <a:xfrm>
            <a:off x="537965" y="1879605"/>
            <a:ext cx="3902075"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5" name="Textplatzhalter 4"/>
          <p:cNvSpPr>
            <a:spLocks noGrp="1"/>
          </p:cNvSpPr>
          <p:nvPr>
            <p:ph type="body" sz="quarter" idx="3"/>
          </p:nvPr>
        </p:nvSpPr>
        <p:spPr>
          <a:xfrm>
            <a:off x="4547990" y="1446644"/>
            <a:ext cx="3983037" cy="287258"/>
          </a:xfrm>
        </p:spPr>
        <p:txBody>
          <a:bodyPr/>
          <a:lstStyle>
            <a:lvl1pPr marL="0" indent="0">
              <a:buNone/>
              <a:defRPr sz="1600" b="1">
                <a:latin typeface="Calibri"/>
                <a:cs typeface="Calibri"/>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13" name="Inhaltsplatzhalter 3"/>
          <p:cNvSpPr>
            <a:spLocks noGrp="1"/>
          </p:cNvSpPr>
          <p:nvPr>
            <p:ph sz="half" idx="10"/>
          </p:nvPr>
        </p:nvSpPr>
        <p:spPr>
          <a:xfrm>
            <a:off x="4547991" y="1879605"/>
            <a:ext cx="3983037" cy="1863074"/>
          </a:xfrm>
        </p:spPr>
        <p:txBody>
          <a:bodyPr/>
          <a:lstStyle>
            <a:lvl1pPr marL="177800" indent="-177800">
              <a:buClr>
                <a:schemeClr val="tx2">
                  <a:lumMod val="75000"/>
                  <a:lumOff val="25000"/>
                </a:schemeClr>
              </a:buClr>
              <a:buFont typeface="Arial"/>
              <a:buChar char="•"/>
              <a:defRPr sz="1600"/>
            </a:lvl1pPr>
            <a:lvl2pPr marL="371475" indent="-179388">
              <a:buClr>
                <a:schemeClr val="tx2">
                  <a:lumMod val="75000"/>
                  <a:lumOff val="25000"/>
                </a:schemeClr>
              </a:buClr>
              <a:buFont typeface="Lucida Grande"/>
              <a:buChar char="-"/>
              <a:defRPr sz="1600"/>
            </a:lvl2pPr>
            <a:lvl3pPr marL="563563" indent="-190500">
              <a:buClr>
                <a:schemeClr val="tx2">
                  <a:lumMod val="75000"/>
                  <a:lumOff val="25000"/>
                </a:schemeClr>
              </a:buClr>
              <a:buFont typeface="Arial"/>
              <a:buChar char="•"/>
              <a:defRPr sz="1600"/>
            </a:lvl3pPr>
            <a:lvl4pPr marL="760413" indent="-195263">
              <a:buClr>
                <a:schemeClr val="tx2">
                  <a:lumMod val="75000"/>
                  <a:lumOff val="25000"/>
                </a:schemeClr>
              </a:buClr>
              <a:buFont typeface="Lucida Grande"/>
              <a:buChar char="-"/>
              <a:defRPr sz="1600"/>
            </a:lvl4pPr>
            <a:lvl5pPr marL="941388" indent="-174625">
              <a:buClr>
                <a:schemeClr val="tx2">
                  <a:lumMod val="75000"/>
                  <a:lumOff val="25000"/>
                </a:schemeClr>
              </a:buClr>
              <a:buFont typeface="Arial"/>
              <a:buChar cha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de-DE" dirty="0"/>
          </a:p>
        </p:txBody>
      </p:sp>
      <p:sp>
        <p:nvSpPr>
          <p:cNvPr id="8"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22652571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p:cSld name="Nur Titel">
    <p:spTree>
      <p:nvGrpSpPr>
        <p:cNvPr id="1" name=""/>
        <p:cNvGrpSpPr/>
        <p:nvPr/>
      </p:nvGrpSpPr>
      <p:grpSpPr>
        <a:xfrm>
          <a:off x="0" y="0"/>
          <a:ext cx="0" cy="0"/>
          <a:chOff x="0" y="0"/>
          <a:chExt cx="0" cy="0"/>
        </a:xfrm>
      </p:grpSpPr>
      <p:sp>
        <p:nvSpPr>
          <p:cNvPr id="3" name="Rectangle 5"/>
          <p:cNvSpPr>
            <a:spLocks noGrp="1" noChangeArrowheads="1"/>
          </p:cNvSpPr>
          <p:nvPr>
            <p:ph type="title"/>
          </p:nvPr>
        </p:nvSpPr>
        <p:spPr bwMode="auto">
          <a:xfrm>
            <a:off x="539552" y="896405"/>
            <a:ext cx="7991475" cy="296863"/>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a:lstStyle/>
          <a:p>
            <a:pPr lvl="0"/>
            <a:r>
              <a:rPr lang="en-US" smtClean="0"/>
              <a:t>Click to edit Master title style</a:t>
            </a:r>
            <a:endParaRPr lang="de-DE" dirty="0"/>
          </a:p>
        </p:txBody>
      </p:sp>
    </p:spTree>
    <p:extLst>
      <p:ext uri="{BB962C8B-B14F-4D97-AF65-F5344CB8AC3E}">
        <p14:creationId xmlns:p14="http://schemas.microsoft.com/office/powerpoint/2010/main" val="2610755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userDrawn="1">
  <p:cSld name="Benutzerdefiniertes Layout">
    <p:spTree>
      <p:nvGrpSpPr>
        <p:cNvPr id="1" name=""/>
        <p:cNvGrpSpPr/>
        <p:nvPr/>
      </p:nvGrpSpPr>
      <p:grpSpPr>
        <a:xfrm>
          <a:off x="0" y="0"/>
          <a:ext cx="0" cy="0"/>
          <a:chOff x="0" y="0"/>
          <a:chExt cx="0" cy="0"/>
        </a:xfrm>
      </p:grpSpPr>
    </p:spTree>
    <p:extLst>
      <p:ext uri="{BB962C8B-B14F-4D97-AF65-F5344CB8AC3E}">
        <p14:creationId xmlns:p14="http://schemas.microsoft.com/office/powerpoint/2010/main" val="2820813672"/>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basic grid">
    <p:spTree>
      <p:nvGrpSpPr>
        <p:cNvPr id="1" name=""/>
        <p:cNvGrpSpPr/>
        <p:nvPr/>
      </p:nvGrpSpPr>
      <p:grpSpPr>
        <a:xfrm>
          <a:off x="0" y="0"/>
          <a:ext cx="0" cy="0"/>
          <a:chOff x="0" y="0"/>
          <a:chExt cx="0" cy="0"/>
        </a:xfrm>
      </p:grpSpPr>
      <p:sp>
        <p:nvSpPr>
          <p:cNvPr id="15" name="Titel 1"/>
          <p:cNvSpPr>
            <a:spLocks noGrp="1"/>
          </p:cNvSpPr>
          <p:nvPr>
            <p:ph type="title" hasCustomPrompt="1"/>
          </p:nvPr>
        </p:nvSpPr>
        <p:spPr>
          <a:xfrm>
            <a:off x="3635897" y="2996952"/>
            <a:ext cx="1800200" cy="504056"/>
          </a:xfrm>
        </p:spPr>
        <p:txBody>
          <a:bodyPr/>
          <a:lstStyle>
            <a:lvl1pPr>
              <a:defRPr sz="3000">
                <a:solidFill>
                  <a:srgbClr val="999999"/>
                </a:solidFill>
              </a:defRPr>
            </a:lvl1pPr>
          </a:lstStyle>
          <a:p>
            <a:r>
              <a:rPr lang="de-DE" dirty="0" smtClean="0">
                <a:latin typeface="Calibri" charset="0"/>
                <a:ea typeface="Calibri" charset="0"/>
              </a:rPr>
              <a:t>Basic </a:t>
            </a:r>
            <a:r>
              <a:rPr lang="de-DE" dirty="0" err="1" smtClean="0">
                <a:latin typeface="Calibri" charset="0"/>
                <a:ea typeface="Calibri" charset="0"/>
              </a:rPr>
              <a:t>Grid</a:t>
            </a:r>
            <a:endParaRPr lang="de-DE" dirty="0">
              <a:latin typeface="Calibri" charset="0"/>
              <a:ea typeface="Calibri" charset="0"/>
            </a:endParaRPr>
          </a:p>
        </p:txBody>
      </p:sp>
      <p:grpSp>
        <p:nvGrpSpPr>
          <p:cNvPr id="2" name="Gruppierung 26"/>
          <p:cNvGrpSpPr/>
          <p:nvPr/>
        </p:nvGrpSpPr>
        <p:grpSpPr>
          <a:xfrm>
            <a:off x="539552" y="908720"/>
            <a:ext cx="8157581" cy="5974680"/>
            <a:chOff x="539552" y="908720"/>
            <a:chExt cx="8157581" cy="5974680"/>
          </a:xfrm>
        </p:grpSpPr>
        <p:cxnSp>
          <p:nvCxnSpPr>
            <p:cNvPr id="17" name="Gerade Verbindung 8"/>
            <p:cNvCxnSpPr>
              <a:cxnSpLocks noChangeShapeType="1"/>
            </p:cNvCxnSpPr>
            <p:nvPr/>
          </p:nvCxnSpPr>
          <p:spPr bwMode="auto">
            <a:xfrm>
              <a:off x="546755" y="927770"/>
              <a:ext cx="0" cy="5949280"/>
            </a:xfrm>
            <a:prstGeom prst="line">
              <a:avLst/>
            </a:prstGeom>
            <a:noFill/>
            <a:ln w="9525">
              <a:solidFill>
                <a:schemeClr val="accent4"/>
              </a:solidFill>
              <a:round/>
              <a:headEnd/>
              <a:tailEnd/>
            </a:ln>
            <a:extLst>
              <a:ext uri="{909E8E84-426E-40dd-AFC4-6F175D3DCCD1}">
                <a14:hiddenFill xmlns:a14="http://schemas.microsoft.com/office/drawing/2010/main" xmlns="">
                  <a:noFill/>
                </a14:hiddenFill>
              </a:ext>
            </a:extLst>
          </p:spPr>
        </p:cxnSp>
        <p:cxnSp>
          <p:nvCxnSpPr>
            <p:cNvPr id="18" name="Gerade Verbindung 9"/>
            <p:cNvCxnSpPr>
              <a:cxnSpLocks noChangeShapeType="1"/>
            </p:cNvCxnSpPr>
            <p:nvPr/>
          </p:nvCxnSpPr>
          <p:spPr bwMode="auto">
            <a:xfrm>
              <a:off x="8690163" y="908720"/>
              <a:ext cx="0" cy="5974680"/>
            </a:xfrm>
            <a:prstGeom prst="line">
              <a:avLst/>
            </a:prstGeom>
            <a:noFill/>
            <a:ln w="9525">
              <a:solidFill>
                <a:schemeClr val="accent4"/>
              </a:solidFill>
              <a:round/>
              <a:headEnd/>
              <a:tailEnd/>
            </a:ln>
            <a:extLst>
              <a:ext uri="{909E8E84-426E-40dd-AFC4-6F175D3DCCD1}">
                <a14:hiddenFill xmlns:a14="http://schemas.microsoft.com/office/drawing/2010/main" xmlns="">
                  <a:noFill/>
                </a14:hiddenFill>
              </a:ext>
            </a:extLst>
          </p:spPr>
        </p:cxnSp>
        <p:cxnSp>
          <p:nvCxnSpPr>
            <p:cNvPr id="19" name="Gerade Verbindung 18"/>
            <p:cNvCxnSpPr>
              <a:cxnSpLocks noChangeShapeType="1"/>
            </p:cNvCxnSpPr>
            <p:nvPr/>
          </p:nvCxnSpPr>
          <p:spPr bwMode="auto">
            <a:xfrm>
              <a:off x="553105" y="1162099"/>
              <a:ext cx="8143200" cy="0"/>
            </a:xfrm>
            <a:prstGeom prst="line">
              <a:avLst/>
            </a:prstGeom>
            <a:noFill/>
            <a:ln w="9525">
              <a:solidFill>
                <a:schemeClr val="accent4"/>
              </a:solidFill>
              <a:prstDash val="dash"/>
              <a:round/>
              <a:headEnd/>
              <a:tailEnd/>
            </a:ln>
            <a:extLst>
              <a:ext uri="{909E8E84-426E-40dd-AFC4-6F175D3DCCD1}">
                <a14:hiddenFill xmlns:a14="http://schemas.microsoft.com/office/drawing/2010/main" xmlns="">
                  <a:noFill/>
                </a14:hiddenFill>
              </a:ext>
            </a:extLst>
          </p:spPr>
        </p:cxnSp>
        <p:cxnSp>
          <p:nvCxnSpPr>
            <p:cNvPr id="20" name="Gerade Verbindung 19"/>
            <p:cNvCxnSpPr>
              <a:cxnSpLocks noChangeShapeType="1"/>
            </p:cNvCxnSpPr>
            <p:nvPr/>
          </p:nvCxnSpPr>
          <p:spPr bwMode="auto">
            <a:xfrm flipV="1">
              <a:off x="539552" y="912813"/>
              <a:ext cx="8157581" cy="16623"/>
            </a:xfrm>
            <a:prstGeom prst="line">
              <a:avLst/>
            </a:prstGeom>
            <a:noFill/>
            <a:ln w="9525">
              <a:solidFill>
                <a:schemeClr val="accent4"/>
              </a:solidFill>
              <a:prstDash val="solid"/>
              <a:round/>
              <a:headEnd/>
              <a:tailEnd/>
            </a:ln>
            <a:extLst>
              <a:ext uri="{909E8E84-426E-40dd-AFC4-6F175D3DCCD1}">
                <a14:hiddenFill xmlns:a14="http://schemas.microsoft.com/office/drawing/2010/main" xmlns="">
                  <a:noFill/>
                </a14:hiddenFill>
              </a:ext>
            </a:extLst>
          </p:spPr>
        </p:cxnSp>
        <p:cxnSp>
          <p:nvCxnSpPr>
            <p:cNvPr id="21" name="Gerade Verbindung 12"/>
            <p:cNvCxnSpPr>
              <a:cxnSpLocks noChangeShapeType="1"/>
            </p:cNvCxnSpPr>
            <p:nvPr userDrawn="1"/>
          </p:nvCxnSpPr>
          <p:spPr bwMode="auto">
            <a:xfrm>
              <a:off x="554494" y="6331733"/>
              <a:ext cx="8129433" cy="0"/>
            </a:xfrm>
            <a:prstGeom prst="line">
              <a:avLst/>
            </a:prstGeom>
            <a:noFill/>
            <a:ln w="9525">
              <a:solidFill>
                <a:schemeClr val="accent4"/>
              </a:solidFill>
              <a:prstDash val="solid"/>
              <a:round/>
              <a:headEnd/>
              <a:tailEnd/>
            </a:ln>
            <a:extLst>
              <a:ext uri="{909E8E84-426E-40dd-AFC4-6F175D3DCCD1}">
                <a14:hiddenFill xmlns:a14="http://schemas.microsoft.com/office/drawing/2010/main" xmlns="">
                  <a:noFill/>
                </a14:hiddenFill>
              </a:ext>
            </a:extLst>
          </p:spPr>
        </p:cxnSp>
        <p:cxnSp>
          <p:nvCxnSpPr>
            <p:cNvPr id="24" name="Gerade Verbindung 12"/>
            <p:cNvCxnSpPr>
              <a:cxnSpLocks noChangeShapeType="1"/>
            </p:cNvCxnSpPr>
            <p:nvPr userDrawn="1"/>
          </p:nvCxnSpPr>
          <p:spPr bwMode="auto">
            <a:xfrm>
              <a:off x="546935" y="1514320"/>
              <a:ext cx="8143200" cy="0"/>
            </a:xfrm>
            <a:prstGeom prst="line">
              <a:avLst/>
            </a:prstGeom>
            <a:noFill/>
            <a:ln w="9525">
              <a:solidFill>
                <a:schemeClr val="accent4"/>
              </a:solidFill>
              <a:prstDash val="solid"/>
              <a:round/>
              <a:headEnd/>
              <a:tailEnd/>
            </a:ln>
            <a:extLst>
              <a:ext uri="{909E8E84-426E-40dd-AFC4-6F175D3DCCD1}">
                <a14:hiddenFill xmlns:a14="http://schemas.microsoft.com/office/drawing/2010/main" xmlns="">
                  <a:noFill/>
                </a14:hiddenFill>
              </a:ext>
            </a:extLst>
          </p:spPr>
        </p:cxnSp>
      </p:grpSp>
    </p:spTree>
    <p:extLst>
      <p:ext uri="{BB962C8B-B14F-4D97-AF65-F5344CB8AC3E}">
        <p14:creationId xmlns:p14="http://schemas.microsoft.com/office/powerpoint/2010/main" val="34408758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24.xml><?xml version="1.0" encoding="utf-8"?>
<p:sldLayout xmlns:a="http://schemas.openxmlformats.org/drawingml/2006/main" xmlns:r="http://schemas.openxmlformats.org/officeDocument/2006/relationships" xmlns:p="http://schemas.openxmlformats.org/presentationml/2006/main" showMasterSp="0" type="title">
  <p:cSld name="1_Titelfolie">
    <p:spTree>
      <p:nvGrpSpPr>
        <p:cNvPr id="1" name=""/>
        <p:cNvGrpSpPr/>
        <p:nvPr/>
      </p:nvGrpSpPr>
      <p:grpSpPr>
        <a:xfrm>
          <a:off x="0" y="0"/>
          <a:ext cx="0" cy="0"/>
          <a:chOff x="0" y="0"/>
          <a:chExt cx="0" cy="0"/>
        </a:xfrm>
      </p:grpSpPr>
      <p:sp>
        <p:nvSpPr>
          <p:cNvPr id="6" name="Rechteck 5"/>
          <p:cNvSpPr/>
          <p:nvPr userDrawn="1"/>
        </p:nvSpPr>
        <p:spPr bwMode="auto">
          <a:xfrm>
            <a:off x="0" y="0"/>
            <a:ext cx="9180000" cy="6912000"/>
          </a:xfrm>
          <a:prstGeom prst="rect">
            <a:avLst/>
          </a:prstGeom>
          <a:gradFill flip="none" rotWithShape="1">
            <a:gsLst>
              <a:gs pos="100000">
                <a:srgbClr val="0D4389"/>
              </a:gs>
              <a:gs pos="10000">
                <a:srgbClr val="031D45"/>
              </a:gs>
            </a:gsLst>
            <a:lin ang="18000000" scaled="0"/>
            <a:tileRect/>
          </a:gradFill>
          <a:ln w="9525" cap="flat" cmpd="sng" algn="ctr">
            <a:noFill/>
            <a:prstDash val="solid"/>
            <a:round/>
            <a:headEnd type="none" w="med" len="med"/>
            <a:tailEnd type="none" w="med" len="med"/>
          </a:ln>
          <a:effectLst/>
        </p:spPr>
        <p:txBody>
          <a:bodyPr wrap="none"/>
          <a:lstStyle>
            <a:lvl1pPr>
              <a:defRPr sz="1600">
                <a:solidFill>
                  <a:schemeClr val="tx2"/>
                </a:solidFill>
                <a:latin typeface="Arial" charset="0"/>
                <a:ea typeface="Geneva" charset="0"/>
                <a:cs typeface="Geneva" charset="0"/>
              </a:defRPr>
            </a:lvl1pPr>
            <a:lvl2pPr marL="37931725" indent="-37474525">
              <a:defRPr sz="1600">
                <a:solidFill>
                  <a:schemeClr val="tx2"/>
                </a:solidFill>
                <a:latin typeface="Arial" charset="0"/>
                <a:ea typeface="Geneva" charset="0"/>
              </a:defRPr>
            </a:lvl2pPr>
            <a:lvl3pPr>
              <a:defRPr sz="1600">
                <a:solidFill>
                  <a:schemeClr val="tx2"/>
                </a:solidFill>
                <a:latin typeface="Arial" charset="0"/>
                <a:ea typeface="Geneva" charset="0"/>
              </a:defRPr>
            </a:lvl3pPr>
            <a:lvl4pPr>
              <a:defRPr sz="1600">
                <a:solidFill>
                  <a:schemeClr val="tx2"/>
                </a:solidFill>
                <a:latin typeface="Arial" charset="0"/>
                <a:ea typeface="Geneva" charset="0"/>
              </a:defRPr>
            </a:lvl4pPr>
            <a:lvl5pPr>
              <a:defRPr sz="1600">
                <a:solidFill>
                  <a:schemeClr val="tx2"/>
                </a:solidFill>
                <a:latin typeface="Arial" charset="0"/>
                <a:ea typeface="Geneva" charset="0"/>
              </a:defRPr>
            </a:lvl5pPr>
            <a:lvl6pPr marL="457200" eaLnBrk="0" fontAlgn="base" hangingPunct="0">
              <a:spcBef>
                <a:spcPct val="50000"/>
              </a:spcBef>
              <a:spcAft>
                <a:spcPct val="0"/>
              </a:spcAft>
              <a:defRPr sz="1600">
                <a:solidFill>
                  <a:schemeClr val="tx2"/>
                </a:solidFill>
                <a:latin typeface="Arial" charset="0"/>
                <a:ea typeface="Geneva" charset="0"/>
              </a:defRPr>
            </a:lvl6pPr>
            <a:lvl7pPr marL="914400" eaLnBrk="0" fontAlgn="base" hangingPunct="0">
              <a:spcBef>
                <a:spcPct val="50000"/>
              </a:spcBef>
              <a:spcAft>
                <a:spcPct val="0"/>
              </a:spcAft>
              <a:defRPr sz="1600">
                <a:solidFill>
                  <a:schemeClr val="tx2"/>
                </a:solidFill>
                <a:latin typeface="Arial" charset="0"/>
                <a:ea typeface="Geneva" charset="0"/>
              </a:defRPr>
            </a:lvl7pPr>
            <a:lvl8pPr marL="1371600" eaLnBrk="0" fontAlgn="base" hangingPunct="0">
              <a:spcBef>
                <a:spcPct val="50000"/>
              </a:spcBef>
              <a:spcAft>
                <a:spcPct val="0"/>
              </a:spcAft>
              <a:defRPr sz="1600">
                <a:solidFill>
                  <a:schemeClr val="tx2"/>
                </a:solidFill>
                <a:latin typeface="Arial" charset="0"/>
                <a:ea typeface="Geneva" charset="0"/>
              </a:defRPr>
            </a:lvl8pPr>
            <a:lvl9pPr marL="1828800" eaLnBrk="0" fontAlgn="base" hangingPunct="0">
              <a:spcBef>
                <a:spcPct val="50000"/>
              </a:spcBef>
              <a:spcAft>
                <a:spcPct val="0"/>
              </a:spcAft>
              <a:defRPr sz="1600">
                <a:solidFill>
                  <a:schemeClr val="tx2"/>
                </a:solidFill>
                <a:latin typeface="Arial" charset="0"/>
                <a:ea typeface="Geneva" charset="0"/>
              </a:defRPr>
            </a:lvl9pPr>
          </a:lstStyle>
          <a:p>
            <a:pPr algn="ctr" eaLnBrk="0" hangingPunct="0">
              <a:spcBef>
                <a:spcPct val="50000"/>
              </a:spcBef>
              <a:buClrTx/>
              <a:defRPr/>
            </a:pPr>
            <a:endParaRPr lang="de-DE" dirty="0" smtClean="0">
              <a:solidFill>
                <a:srgbClr val="5F5F5F"/>
              </a:solidFill>
              <a:latin typeface="Calibri"/>
            </a:endParaRPr>
          </a:p>
        </p:txBody>
      </p:sp>
      <p:pic>
        <p:nvPicPr>
          <p:cNvPr id="7" name="Bild 6" descr="ppt_screen_Horse.gif"/>
          <p:cNvPicPr>
            <a:picLocks noChangeAspect="1"/>
          </p:cNvPicPr>
          <p:nvPr userDrawn="1"/>
        </p:nvPicPr>
        <p:blipFill>
          <a:blip r:embed="rId2" cstate="print">
            <a:alphaModFix amt="8000"/>
            <a:duotone>
              <a:prstClr val="black"/>
              <a:srgbClr val="0092D2">
                <a:tint val="45000"/>
                <a:satMod val="400000"/>
              </a:srgbClr>
            </a:duotone>
            <a:extLst/>
          </a:blip>
          <a:srcRect/>
          <a:stretch>
            <a:fillRect/>
          </a:stretch>
        </p:blipFill>
        <p:spPr bwMode="auto">
          <a:xfrm>
            <a:off x="827584" y="908720"/>
            <a:ext cx="4332288" cy="5173663"/>
          </a:xfrm>
          <a:prstGeom prst="rect">
            <a:avLst/>
          </a:prstGeom>
          <a:noFill/>
          <a:ln>
            <a:noFill/>
          </a:ln>
          <a:extLst/>
        </p:spPr>
      </p:pic>
      <p:sp>
        <p:nvSpPr>
          <p:cNvPr id="192516" name="Rectangle 4"/>
          <p:cNvSpPr>
            <a:spLocks noGrp="1" noChangeArrowheads="1"/>
          </p:cNvSpPr>
          <p:nvPr userDrawn="1">
            <p:ph type="ctrTitle"/>
          </p:nvPr>
        </p:nvSpPr>
        <p:spPr>
          <a:xfrm>
            <a:off x="4064000" y="2600325"/>
            <a:ext cx="4540448" cy="950517"/>
          </a:xfrm>
        </p:spPr>
        <p:txBody>
          <a:bodyPr/>
          <a:lstStyle>
            <a:lvl1pPr>
              <a:defRPr sz="3400" b="0" i="0" spc="30">
                <a:solidFill>
                  <a:schemeClr val="bg1"/>
                </a:solidFill>
                <a:latin typeface="+mj-lt"/>
                <a:cs typeface="Cambria"/>
              </a:defRPr>
            </a:lvl1pPr>
          </a:lstStyle>
          <a:p>
            <a:r>
              <a:rPr lang="de-DE" dirty="0" smtClean="0"/>
              <a:t>Mastertitelformat bearbeiten</a:t>
            </a:r>
            <a:endParaRPr lang="de-DE" dirty="0"/>
          </a:p>
        </p:txBody>
      </p:sp>
      <p:sp>
        <p:nvSpPr>
          <p:cNvPr id="192517" name="Rectangle 5"/>
          <p:cNvSpPr>
            <a:spLocks noGrp="1" noChangeArrowheads="1"/>
          </p:cNvSpPr>
          <p:nvPr userDrawn="1">
            <p:ph type="subTitle" idx="1"/>
          </p:nvPr>
        </p:nvSpPr>
        <p:spPr>
          <a:xfrm>
            <a:off x="4064000" y="3785245"/>
            <a:ext cx="4540448" cy="287258"/>
          </a:xfrm>
        </p:spPr>
        <p:txBody>
          <a:bodyPr/>
          <a:lstStyle>
            <a:lvl1pPr marL="0" indent="0">
              <a:buFont typeface="Times" charset="0"/>
              <a:buNone/>
              <a:defRPr>
                <a:solidFill>
                  <a:schemeClr val="bg2">
                    <a:lumMod val="90000"/>
                  </a:schemeClr>
                </a:solidFill>
                <a:latin typeface="Calibri"/>
                <a:cs typeface="Calibri"/>
              </a:defRPr>
            </a:lvl1pPr>
          </a:lstStyle>
          <a:p>
            <a:r>
              <a:rPr lang="de-DE" dirty="0" smtClean="0"/>
              <a:t>Master-Untertitelformat bearbeiten</a:t>
            </a:r>
            <a:endParaRPr lang="de-DE" dirty="0"/>
          </a:p>
        </p:txBody>
      </p:sp>
    </p:spTree>
    <p:extLst>
      <p:ext uri="{BB962C8B-B14F-4D97-AF65-F5344CB8AC3E}">
        <p14:creationId xmlns:p14="http://schemas.microsoft.com/office/powerpoint/2010/main" val="262641607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hf hdr="0" ftr="0" dt="0"/>
</p:sldLayout>
</file>

<file path=ppt/slideLayouts/slideLayout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685800" y="5259288"/>
            <a:ext cx="8153400" cy="762000"/>
          </a:xfrm>
        </p:spPr>
        <p:txBody>
          <a:bodyPr/>
          <a:lstStyle/>
          <a:p>
            <a:r>
              <a:rPr lang="en-US" dirty="0" smtClean="0"/>
              <a:t>Click to edit Master title style</a:t>
            </a:r>
            <a:endParaRPr lang="en-US" dirty="0"/>
          </a:p>
        </p:txBody>
      </p:sp>
      <p:sp>
        <p:nvSpPr>
          <p:cNvPr id="3" name="Content Placeholder 2"/>
          <p:cNvSpPr>
            <a:spLocks noGrp="1"/>
          </p:cNvSpPr>
          <p:nvPr>
            <p:ph sz="half" idx="1"/>
          </p:nvPr>
        </p:nvSpPr>
        <p:spPr>
          <a:xfrm>
            <a:off x="467544" y="548680"/>
            <a:ext cx="3839308"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4427984" y="548680"/>
            <a:ext cx="3810000" cy="448052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dirty="0" smtClean="0"/>
              <a:t>Click to edit Master text styles</a:t>
            </a:r>
          </a:p>
        </p:txBody>
      </p:sp>
      <p:sp>
        <p:nvSpPr>
          <p:cNvPr id="5"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4892407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5"/>
          <p:cNvSpPr>
            <a:spLocks noGrp="1" noChangeArrowheads="1"/>
          </p:cNvSpPr>
          <p:nvPr>
            <p:ph type="ftr" sz="quarter" idx="10"/>
          </p:nvPr>
        </p:nvSpPr>
        <p:spPr>
          <a:ln/>
        </p:spPr>
        <p:txBody>
          <a:bodyPr/>
          <a:lstStyle>
            <a:lvl1pPr>
              <a:defRPr/>
            </a:lvl1pPr>
          </a:lstStyle>
          <a:p>
            <a:pPr>
              <a:defRPr/>
            </a:pPr>
            <a:r>
              <a:rPr lang="en-US"/>
              <a:t>Department name/presenter name</a:t>
            </a:r>
          </a:p>
        </p:txBody>
      </p:sp>
    </p:spTree>
    <p:extLst>
      <p:ext uri="{BB962C8B-B14F-4D97-AF65-F5344CB8AC3E}">
        <p14:creationId xmlns:p14="http://schemas.microsoft.com/office/powerpoint/2010/main" val="38611903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smtClean="0"/>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301640371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
        <p:nvSpPr>
          <p:cNvPr id="8" name="Content Placeholder 7"/>
          <p:cNvSpPr>
            <a:spLocks noGrp="1"/>
          </p:cNvSpPr>
          <p:nvPr>
            <p:ph sz="quarter" idx="13"/>
          </p:nvPr>
        </p:nvSpPr>
        <p:spPr>
          <a:xfrm>
            <a:off x="8886825" y="1306513"/>
            <a:ext cx="914400" cy="914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CA"/>
          </a:p>
        </p:txBody>
      </p:sp>
    </p:spTree>
    <p:extLst>
      <p:ext uri="{BB962C8B-B14F-4D97-AF65-F5344CB8AC3E}">
        <p14:creationId xmlns:p14="http://schemas.microsoft.com/office/powerpoint/2010/main" val="182535112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smtClean="0"/>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5" name="Footer Placeholder 4"/>
          <p:cNvSpPr>
            <a:spLocks noGrp="1"/>
          </p:cNvSpPr>
          <p:nvPr>
            <p:ph type="ftr" sz="quarter" idx="11"/>
          </p:nvPr>
        </p:nvSpPr>
        <p:spPr/>
        <p:txBody>
          <a:bodyPr/>
          <a:lstStyle/>
          <a:p>
            <a:endParaRPr lang="en-CA">
              <a:solidFill>
                <a:prstClr val="black">
                  <a:tint val="75000"/>
                </a:prstClr>
              </a:solidFill>
            </a:endParaRPr>
          </a:p>
        </p:txBody>
      </p:sp>
      <p:sp>
        <p:nvSpPr>
          <p:cNvPr id="6" name="Slide Number Placeholder 5"/>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00227793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Date Placeholder 4"/>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6" name="Footer Placeholder 5"/>
          <p:cNvSpPr>
            <a:spLocks noGrp="1"/>
          </p:cNvSpPr>
          <p:nvPr>
            <p:ph type="ftr" sz="quarter" idx="11"/>
          </p:nvPr>
        </p:nvSpPr>
        <p:spPr/>
        <p:txBody>
          <a:bodyPr/>
          <a:lstStyle/>
          <a:p>
            <a:endParaRPr lang="en-CA">
              <a:solidFill>
                <a:prstClr val="black">
                  <a:tint val="75000"/>
                </a:prstClr>
              </a:solidFill>
            </a:endParaRPr>
          </a:p>
        </p:txBody>
      </p:sp>
      <p:sp>
        <p:nvSpPr>
          <p:cNvPr id="7" name="Slide Number Placeholder 6"/>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579799748"/>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smtClean="0"/>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DFE71078-590B-47C5-A5A0-470A6FDA1199}" type="datetimeFigureOut">
              <a:rPr lang="en-CA" smtClean="0">
                <a:solidFill>
                  <a:prstClr val="black">
                    <a:tint val="75000"/>
                  </a:prstClr>
                </a:solidFill>
              </a:rPr>
              <a:pPr/>
              <a:t>2017-07-27</a:t>
            </a:fld>
            <a:endParaRPr lang="en-CA">
              <a:solidFill>
                <a:prstClr val="black">
                  <a:tint val="75000"/>
                </a:prstClr>
              </a:solidFill>
            </a:endParaRPr>
          </a:p>
        </p:txBody>
      </p:sp>
      <p:sp>
        <p:nvSpPr>
          <p:cNvPr id="8" name="Footer Placeholder 7"/>
          <p:cNvSpPr>
            <a:spLocks noGrp="1"/>
          </p:cNvSpPr>
          <p:nvPr>
            <p:ph type="ftr" sz="quarter" idx="11"/>
          </p:nvPr>
        </p:nvSpPr>
        <p:spPr/>
        <p:txBody>
          <a:bodyPr/>
          <a:lstStyle/>
          <a:p>
            <a:endParaRPr lang="en-CA">
              <a:solidFill>
                <a:prstClr val="black">
                  <a:tint val="75000"/>
                </a:prstClr>
              </a:solidFill>
            </a:endParaRPr>
          </a:p>
        </p:txBody>
      </p:sp>
      <p:sp>
        <p:nvSpPr>
          <p:cNvPr id="9" name="Slide Number Placeholder 8"/>
          <p:cNvSpPr>
            <a:spLocks noGrp="1"/>
          </p:cNvSpPr>
          <p:nvPr>
            <p:ph type="sldNum" sz="quarter" idx="12"/>
          </p:nvPr>
        </p:nvSpPr>
        <p:spPr/>
        <p:txBody>
          <a:bodyPr/>
          <a:lstStyle/>
          <a:p>
            <a:fld id="{BC700468-AF9E-4B6E-AF3D-7332BE2CD177}" type="slidenum">
              <a:rPr lang="en-CA" smtClean="0">
                <a:solidFill>
                  <a:prstClr val="black">
                    <a:tint val="75000"/>
                  </a:prstClr>
                </a:solidFill>
              </a:rPr>
              <a:pPr/>
              <a:t>‹#›</a:t>
            </a:fld>
            <a:endParaRPr lang="en-CA">
              <a:solidFill>
                <a:prstClr val="black">
                  <a:tint val="75000"/>
                </a:prstClr>
              </a:solidFill>
            </a:endParaRPr>
          </a:p>
        </p:txBody>
      </p:sp>
    </p:spTree>
    <p:extLst>
      <p:ext uri="{BB962C8B-B14F-4D97-AF65-F5344CB8AC3E}">
        <p14:creationId xmlns:p14="http://schemas.microsoft.com/office/powerpoint/2010/main" val="18156664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image" Target="../media/image1.emf"/><Relationship Id="rId5" Type="http://schemas.openxmlformats.org/officeDocument/2006/relationships/theme" Target="../theme/theme1.xml"/><Relationship Id="rId4" Type="http://schemas.openxmlformats.org/officeDocument/2006/relationships/slideLayout" Target="../slideLayouts/slideLayout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2.xml"/><Relationship Id="rId13" Type="http://schemas.openxmlformats.org/officeDocument/2006/relationships/theme" Target="../theme/theme2.xml"/><Relationship Id="rId3" Type="http://schemas.openxmlformats.org/officeDocument/2006/relationships/slideLayout" Target="../slideLayouts/slideLayout7.xml"/><Relationship Id="rId7" Type="http://schemas.openxmlformats.org/officeDocument/2006/relationships/slideLayout" Target="../slideLayouts/slideLayout11.xml"/><Relationship Id="rId12" Type="http://schemas.openxmlformats.org/officeDocument/2006/relationships/slideLayout" Target="../slideLayouts/slideLayout16.xml"/><Relationship Id="rId2" Type="http://schemas.openxmlformats.org/officeDocument/2006/relationships/slideLayout" Target="../slideLayouts/slideLayout6.xml"/><Relationship Id="rId1" Type="http://schemas.openxmlformats.org/officeDocument/2006/relationships/slideLayout" Target="../slideLayouts/slideLayout5.xml"/><Relationship Id="rId6" Type="http://schemas.openxmlformats.org/officeDocument/2006/relationships/slideLayout" Target="../slideLayouts/slideLayout10.xml"/><Relationship Id="rId11" Type="http://schemas.openxmlformats.org/officeDocument/2006/relationships/slideLayout" Target="../slideLayouts/slideLayout15.xml"/><Relationship Id="rId5" Type="http://schemas.openxmlformats.org/officeDocument/2006/relationships/slideLayout" Target="../slideLayouts/slideLayout9.xml"/><Relationship Id="rId10" Type="http://schemas.openxmlformats.org/officeDocument/2006/relationships/slideLayout" Target="../slideLayouts/slideLayout14.xml"/><Relationship Id="rId4" Type="http://schemas.openxmlformats.org/officeDocument/2006/relationships/slideLayout" Target="../slideLayouts/slideLayout8.xml"/><Relationship Id="rId9" Type="http://schemas.openxmlformats.org/officeDocument/2006/relationships/slideLayout" Target="../slideLayouts/slideLayout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4.xml"/><Relationship Id="rId3" Type="http://schemas.openxmlformats.org/officeDocument/2006/relationships/slideLayout" Target="../slideLayouts/slideLayout19.xml"/><Relationship Id="rId7" Type="http://schemas.openxmlformats.org/officeDocument/2006/relationships/slideLayout" Target="../slideLayouts/slideLayout23.xml"/><Relationship Id="rId2" Type="http://schemas.openxmlformats.org/officeDocument/2006/relationships/slideLayout" Target="../slideLayouts/slideLayout18.xml"/><Relationship Id="rId1" Type="http://schemas.openxmlformats.org/officeDocument/2006/relationships/slideLayout" Target="../slideLayouts/slideLayout17.xml"/><Relationship Id="rId6" Type="http://schemas.openxmlformats.org/officeDocument/2006/relationships/slideLayout" Target="../slideLayouts/slideLayout22.xml"/><Relationship Id="rId11" Type="http://schemas.openxmlformats.org/officeDocument/2006/relationships/image" Target="../media/image5.emf"/><Relationship Id="rId5" Type="http://schemas.openxmlformats.org/officeDocument/2006/relationships/slideLayout" Target="../slideLayouts/slideLayout21.xml"/><Relationship Id="rId10" Type="http://schemas.openxmlformats.org/officeDocument/2006/relationships/image" Target="../media/image4.png"/><Relationship Id="rId4" Type="http://schemas.openxmlformats.org/officeDocument/2006/relationships/slideLayout" Target="../slideLayouts/slideLayout20.xml"/><Relationship Id="rId9" Type="http://schemas.openxmlformats.org/officeDocument/2006/relationships/theme" Target="../theme/theme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1026" name="Rectangle 13"/>
          <p:cNvSpPr>
            <a:spLocks noChangeArrowheads="1"/>
          </p:cNvSpPr>
          <p:nvPr/>
        </p:nvSpPr>
        <p:spPr bwMode="auto">
          <a:xfrm>
            <a:off x="8382000" y="0"/>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1027" name="Rectangle 9"/>
          <p:cNvSpPr>
            <a:spLocks noChangeArrowheads="1"/>
          </p:cNvSpPr>
          <p:nvPr/>
        </p:nvSpPr>
        <p:spPr bwMode="auto">
          <a:xfrm>
            <a:off x="0" y="5257800"/>
            <a:ext cx="9144000" cy="1600200"/>
          </a:xfrm>
          <a:prstGeom prst="rect">
            <a:avLst/>
          </a:prstGeom>
          <a:solidFill>
            <a:srgbClr val="363832"/>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endParaRPr lang="en-US"/>
          </a:p>
        </p:txBody>
      </p:sp>
      <p:sp>
        <p:nvSpPr>
          <p:cNvPr id="1028" name="Rectangle 2"/>
          <p:cNvSpPr>
            <a:spLocks noGrp="1" noChangeArrowheads="1"/>
          </p:cNvSpPr>
          <p:nvPr>
            <p:ph type="title"/>
          </p:nvPr>
        </p:nvSpPr>
        <p:spPr bwMode="auto">
          <a:xfrm>
            <a:off x="685800" y="5251450"/>
            <a:ext cx="8153400" cy="762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ALL CAPS SLIDE TITLE</a:t>
            </a:r>
          </a:p>
        </p:txBody>
      </p:sp>
      <p:sp>
        <p:nvSpPr>
          <p:cNvPr id="1029" name="Rectangle 3"/>
          <p:cNvSpPr>
            <a:spLocks noGrp="1" noChangeArrowheads="1"/>
          </p:cNvSpPr>
          <p:nvPr>
            <p:ph type="body" idx="1"/>
          </p:nvPr>
        </p:nvSpPr>
        <p:spPr bwMode="auto">
          <a:xfrm>
            <a:off x="685800" y="548680"/>
            <a:ext cx="7414592" cy="448052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Paragraph text Helvetica 18 points/never go under 12 point</a:t>
            </a:r>
          </a:p>
        </p:txBody>
      </p:sp>
      <p:sp>
        <p:nvSpPr>
          <p:cNvPr id="2" name="Rectangle 5"/>
          <p:cNvSpPr>
            <a:spLocks noGrp="1" noChangeArrowheads="1"/>
          </p:cNvSpPr>
          <p:nvPr>
            <p:ph type="ftr" sz="quarter" idx="3"/>
          </p:nvPr>
        </p:nvSpPr>
        <p:spPr bwMode="auto">
          <a:xfrm>
            <a:off x="685800" y="6477000"/>
            <a:ext cx="3581400" cy="304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FAA26D3D-D897-4be2-8F04-BA451C77F1D7}">
              <ma14:placeholderFlag xmlns="" xmlns:ma14="http://schemas.microsoft.com/office/mac/drawingml/2011/main" val="1"/>
            </a:ext>
          </a:extLst>
        </p:spPr>
        <p:txBody>
          <a:bodyPr vert="horz" wrap="square" lIns="91440" tIns="45720" rIns="91440" bIns="45720" numCol="1" anchor="t" anchorCtr="0" compatLnSpc="1">
            <a:prstTxWarp prst="textNoShape">
              <a:avLst/>
            </a:prstTxWarp>
          </a:bodyPr>
          <a:lstStyle>
            <a:lvl1pPr>
              <a:defRPr sz="1200">
                <a:solidFill>
                  <a:schemeClr val="tx2"/>
                </a:solidFill>
                <a:latin typeface="+mn-lt"/>
                <a:ea typeface="ＭＳ Ｐゴシック" charset="0"/>
              </a:defRPr>
            </a:lvl1pPr>
          </a:lstStyle>
          <a:p>
            <a:pPr>
              <a:defRPr/>
            </a:pPr>
            <a:r>
              <a:rPr lang="en-US"/>
              <a:t>Department name/presenter name</a:t>
            </a:r>
          </a:p>
        </p:txBody>
      </p:sp>
      <p:pic>
        <p:nvPicPr>
          <p:cNvPr id="1031" name="Picture 3" descr="SFU_2012.eps"/>
          <p:cNvPicPr>
            <a:picLocks noChangeAspect="1"/>
          </p:cNvPicPr>
          <p:nvPr/>
        </p:nvPicPr>
        <p:blipFill>
          <a:blip r:embed="rId6">
            <a:extLst>
              <a:ext uri="{28A0092B-C50C-407E-A947-70E740481C1C}">
                <a14:useLocalDpi xmlns:a14="http://schemas.microsoft.com/office/drawing/2010/main" val="0"/>
              </a:ext>
            </a:extLst>
          </a:blip>
          <a:srcRect/>
          <a:stretch>
            <a:fillRect/>
          </a:stretch>
        </p:blipFill>
        <p:spPr bwMode="auto">
          <a:xfrm>
            <a:off x="6096000" y="6242050"/>
            <a:ext cx="2743200" cy="4238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8" name="Rectangle 13"/>
          <p:cNvSpPr>
            <a:spLocks noChangeArrowheads="1"/>
          </p:cNvSpPr>
          <p:nvPr userDrawn="1"/>
        </p:nvSpPr>
        <p:spPr bwMode="auto">
          <a:xfrm>
            <a:off x="8358308" y="25285"/>
            <a:ext cx="762000" cy="6858000"/>
          </a:xfrm>
          <a:prstGeom prst="rect">
            <a:avLst/>
          </a:prstGeom>
          <a:solidFill>
            <a:schemeClr val="accent1"/>
          </a:solidFill>
          <a:ln>
            <a:noFill/>
          </a:ln>
          <a:extLst>
            <a:ext uri="{91240B29-F687-4F45-9708-019B960494DF}">
              <a14:hiddenLine xmlns:a14="http://schemas.microsoft.com/office/drawing/2010/main" w="9525">
                <a:solidFill>
                  <a:schemeClr val="tx1"/>
                </a:solidFill>
                <a:miter lim="800000"/>
                <a:headEnd/>
                <a:tailEnd/>
              </a14:hiddenLine>
            </a:ext>
          </a:extLst>
        </p:spPr>
        <p:txBody>
          <a:bodyPr wrap="none" anchor="ctr"/>
          <a:lstStyle>
            <a:lvl1pPr>
              <a:defRPr sz="2400">
                <a:solidFill>
                  <a:schemeClr val="tx1"/>
                </a:solidFill>
                <a:latin typeface="Arial" panose="020B0604020202020204" pitchFamily="34" charset="0"/>
                <a:ea typeface="MS PGothic" panose="020B0600070205080204" pitchFamily="34" charset="-128"/>
              </a:defRPr>
            </a:lvl1pPr>
            <a:lvl2pPr marL="742950" indent="-285750">
              <a:defRPr sz="2400">
                <a:solidFill>
                  <a:schemeClr val="tx1"/>
                </a:solidFill>
                <a:latin typeface="Arial" panose="020B0604020202020204" pitchFamily="34" charset="0"/>
                <a:ea typeface="MS PGothic" panose="020B0600070205080204" pitchFamily="34" charset="-128"/>
              </a:defRPr>
            </a:lvl2pPr>
            <a:lvl3pPr marL="1143000" indent="-228600">
              <a:defRPr sz="2400">
                <a:solidFill>
                  <a:schemeClr val="tx1"/>
                </a:solidFill>
                <a:latin typeface="Arial" panose="020B0604020202020204" pitchFamily="34" charset="0"/>
                <a:ea typeface="MS PGothic" panose="020B0600070205080204" pitchFamily="34" charset="-128"/>
              </a:defRPr>
            </a:lvl3pPr>
            <a:lvl4pPr marL="1600200" indent="-228600">
              <a:defRPr sz="2400">
                <a:solidFill>
                  <a:schemeClr val="tx1"/>
                </a:solidFill>
                <a:latin typeface="Arial" panose="020B0604020202020204" pitchFamily="34" charset="0"/>
                <a:ea typeface="MS PGothic" panose="020B0600070205080204" pitchFamily="34" charset="-128"/>
              </a:defRPr>
            </a:lvl4pPr>
            <a:lvl5pPr marL="2057400" indent="-228600">
              <a:defRPr sz="2400">
                <a:solidFill>
                  <a:schemeClr val="tx1"/>
                </a:solidFill>
                <a:latin typeface="Arial" panose="020B0604020202020204" pitchFamily="34" charset="0"/>
                <a:ea typeface="MS PGothic" panose="020B0600070205080204" pitchFamily="34" charset="-128"/>
              </a:defRPr>
            </a:lvl5pPr>
            <a:lvl6pPr marL="25146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6pPr>
            <a:lvl7pPr marL="29718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7pPr>
            <a:lvl8pPr marL="34290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8pPr>
            <a:lvl9pPr marL="3886200" indent="-228600" eaLnBrk="0" fontAlgn="base" hangingPunct="0">
              <a:spcBef>
                <a:spcPct val="0"/>
              </a:spcBef>
              <a:spcAft>
                <a:spcPct val="0"/>
              </a:spcAft>
              <a:defRPr sz="2400">
                <a:solidFill>
                  <a:schemeClr val="tx1"/>
                </a:solidFill>
                <a:latin typeface="Arial" panose="020B0604020202020204" pitchFamily="34" charset="0"/>
                <a:ea typeface="MS PGothic" panose="020B0600070205080204" pitchFamily="34" charset="-128"/>
              </a:defRPr>
            </a:lvl9pPr>
          </a:lstStyle>
          <a:p>
            <a:pPr algn="ctr"/>
            <a:r>
              <a:rPr lang="en-US"/>
              <a:t> </a:t>
            </a:r>
          </a:p>
        </p:txBody>
      </p:sp>
      <p:sp>
        <p:nvSpPr>
          <p:cNvPr id="9" name="Text Box 10"/>
          <p:cNvSpPr txBox="1">
            <a:spLocks noChangeArrowheads="1"/>
          </p:cNvSpPr>
          <p:nvPr userDrawn="1"/>
        </p:nvSpPr>
        <p:spPr bwMode="auto">
          <a:xfrm rot="5400000">
            <a:off x="7174930" y="1602636"/>
            <a:ext cx="3571426" cy="369332"/>
          </a:xfrm>
          <a:prstGeom prst="rect">
            <a:avLst/>
          </a:prstGeom>
          <a:noFill/>
          <a:ln w="9525">
            <a:noFill/>
            <a:miter lim="800000"/>
            <a:headEnd/>
            <a:tailEnd/>
          </a:ln>
          <a:effectLst/>
        </p:spPr>
        <p:txBody>
          <a:bodyPr wrap="square">
            <a:spAutoFit/>
          </a:bodyPr>
          <a:lstStyle/>
          <a:p>
            <a:pPr>
              <a:spcBef>
                <a:spcPct val="50000"/>
              </a:spcBef>
              <a:buClrTx/>
            </a:pPr>
            <a:r>
              <a:rPr lang="en-CA" sz="1800" dirty="0" smtClean="0">
                <a:solidFill>
                  <a:schemeClr val="bg1"/>
                </a:solidFill>
                <a:latin typeface="Arial" pitchFamily="34" charset="0"/>
              </a:rPr>
              <a:t> NIMS &amp; KSME 2017</a:t>
            </a:r>
            <a:endParaRPr lang="en-CA" sz="1800" dirty="0">
              <a:solidFill>
                <a:schemeClr val="bg1"/>
              </a:solidFill>
              <a:latin typeface="Arial" pitchFamily="34" charset="0"/>
            </a:endParaRPr>
          </a:p>
        </p:txBody>
      </p:sp>
    </p:spTree>
    <p:extLst>
      <p:ext uri="{BB962C8B-B14F-4D97-AF65-F5344CB8AC3E}">
        <p14:creationId xmlns:p14="http://schemas.microsoft.com/office/powerpoint/2010/main" val="2795835863"/>
      </p:ext>
    </p:extLst>
  </p:cSld>
  <p:clrMap bg1="lt1" tx1="dk1" bg2="lt2" tx2="dk2" accent1="accent1" accent2="accent2" accent3="accent3" accent4="accent4" accent5="accent5" accent6="accent6" hlink="hlink" folHlink="folHlink"/>
  <p:sldLayoutIdLst>
    <p:sldLayoutId id="2147483663" r:id="rId1"/>
    <p:sldLayoutId id="2147483664" r:id="rId2"/>
    <p:sldLayoutId id="2147483665" r:id="rId3"/>
    <p:sldLayoutId id="2147483666" r:id="rId4"/>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p:titleStyle>
    <p:bodyStyle>
      <a:lvl1pPr marL="342900" indent="-342900" algn="l" rtl="0" eaLnBrk="1" fontAlgn="base" hangingPunct="1">
        <a:spcBef>
          <a:spcPct val="20000"/>
        </a:spcBef>
        <a:spcAft>
          <a:spcPct val="0"/>
        </a:spcAft>
        <a:buClr>
          <a:schemeClr val="accent1"/>
        </a:buClr>
        <a:defRPr>
          <a:solidFill>
            <a:schemeClr val="tx1"/>
          </a:solidFill>
          <a:latin typeface="+mn-lt"/>
          <a:ea typeface="MS PGothic" panose="020B0600070205080204" pitchFamily="34" charset="-128"/>
          <a:cs typeface="+mn-cs"/>
        </a:defRPr>
      </a:lvl1pPr>
      <a:lvl2pPr marL="742950" indent="-285750" algn="l" rtl="0" eaLnBrk="1" fontAlgn="base" hangingPunct="1">
        <a:spcBef>
          <a:spcPct val="20000"/>
        </a:spcBef>
        <a:spcAft>
          <a:spcPct val="0"/>
        </a:spcAft>
        <a:buClr>
          <a:schemeClr val="accent1"/>
        </a:buClr>
        <a:buFont typeface="Wingdings" panose="05000000000000000000" pitchFamily="2" charset="2"/>
        <a:buChar char="§"/>
        <a:defRPr>
          <a:solidFill>
            <a:schemeClr val="tx1"/>
          </a:solidFill>
          <a:latin typeface="+mn-lt"/>
          <a:ea typeface="MS PGothic" panose="020B0600070205080204" pitchFamily="34" charset="-128"/>
        </a:defRPr>
      </a:lvl2pPr>
      <a:lvl3pPr marL="1143000" indent="-228600" algn="l" rtl="0" eaLnBrk="1" fontAlgn="base" hangingPunct="1">
        <a:spcBef>
          <a:spcPct val="20000"/>
        </a:spcBef>
        <a:spcAft>
          <a:spcPct val="0"/>
        </a:spcAft>
        <a:buClr>
          <a:schemeClr val="accent2"/>
        </a:buClr>
        <a:buFont typeface="Wingdings" panose="05000000000000000000" pitchFamily="2" charset="2"/>
        <a:buChar char="§"/>
        <a:defRPr>
          <a:solidFill>
            <a:schemeClr val="tx1"/>
          </a:solidFill>
          <a:latin typeface="+mn-lt"/>
          <a:ea typeface="MS PGothic" panose="020B0600070205080204" pitchFamily="34" charset="-128"/>
        </a:defRPr>
      </a:lvl3pPr>
      <a:lvl4pPr marL="1600200" indent="-228600" algn="l" rtl="0" eaLnBrk="1" fontAlgn="base" hangingPunct="1">
        <a:spcBef>
          <a:spcPct val="20000"/>
        </a:spcBef>
        <a:spcAft>
          <a:spcPct val="0"/>
        </a:spcAft>
        <a:buClr>
          <a:schemeClr val="accent1"/>
        </a:buClr>
        <a:buChar char="–"/>
        <a:defRPr>
          <a:solidFill>
            <a:schemeClr val="tx1"/>
          </a:solidFill>
          <a:latin typeface="+mn-lt"/>
          <a:ea typeface="MS PGothic" panose="020B0600070205080204" pitchFamily="34" charset="-128"/>
        </a:defRPr>
      </a:lvl4pPr>
      <a:lvl5pPr marL="2057400" indent="-228600" algn="l" rtl="0" eaLnBrk="1" fontAlgn="base" hangingPunct="1">
        <a:spcBef>
          <a:spcPct val="20000"/>
        </a:spcBef>
        <a:spcAft>
          <a:spcPct val="0"/>
        </a:spcAft>
        <a:buClr>
          <a:schemeClr val="accent2"/>
        </a:buClr>
        <a:buFont typeface="Times" panose="02020603050405020304" pitchFamily="18" charset="0"/>
        <a:buChar char="–"/>
        <a:defRPr>
          <a:solidFill>
            <a:schemeClr val="tx1"/>
          </a:solidFill>
          <a:latin typeface="+mn-lt"/>
          <a:ea typeface="MS PGothic" panose="020B0600070205080204" pitchFamily="34" charset="-128"/>
        </a:defRPr>
      </a:lvl5pPr>
      <a:lvl6pPr marL="25146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6pPr>
      <a:lvl7pPr marL="29718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7pPr>
      <a:lvl8pPr marL="34290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8pPr>
      <a:lvl9pPr marL="3886200" indent="-228600" algn="l" rtl="0" eaLnBrk="1" fontAlgn="base" hangingPunct="1">
        <a:spcBef>
          <a:spcPct val="20000"/>
        </a:spcBef>
        <a:spcAft>
          <a:spcPct val="0"/>
        </a:spcAft>
        <a:buClr>
          <a:schemeClr val="accent2"/>
        </a:buClr>
        <a:buFont typeface="Times" charset="0"/>
        <a:buChar char="–"/>
        <a:defRPr>
          <a:solidFill>
            <a:schemeClr val="tx1"/>
          </a:solidFill>
          <a:latin typeface="+mn-lt"/>
          <a:ea typeface="+mn-ea"/>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fontAlgn="auto">
              <a:spcBef>
                <a:spcPts val="0"/>
              </a:spcBef>
              <a:spcAft>
                <a:spcPts val="0"/>
              </a:spcAft>
              <a:buClrTx/>
            </a:pPr>
            <a:fld id="{C764DE79-268F-4C1A-8933-263129D2AF90}" type="datetimeFigureOut">
              <a:rPr lang="en-US" dirty="0">
                <a:solidFill>
                  <a:prstClr val="black">
                    <a:tint val="75000"/>
                  </a:prstClr>
                </a:solidFill>
                <a:latin typeface="Calibri" panose="020F0502020204030204"/>
              </a:rPr>
              <a:pPr fontAlgn="auto">
                <a:spcBef>
                  <a:spcPts val="0"/>
                </a:spcBef>
                <a:spcAft>
                  <a:spcPts val="0"/>
                </a:spcAft>
                <a:buClrTx/>
              </a:pPr>
              <a:t>7/27/2017</a:t>
            </a:fld>
            <a:endParaRPr lang="en-US" dirty="0">
              <a:solidFill>
                <a:prstClr val="black">
                  <a:tint val="75000"/>
                </a:prstClr>
              </a:solidFill>
              <a:latin typeface="Calibri" panose="020F0502020204030204"/>
            </a:endParaRPr>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fontAlgn="auto">
              <a:spcBef>
                <a:spcPts val="0"/>
              </a:spcBef>
              <a:spcAft>
                <a:spcPts val="0"/>
              </a:spcAft>
              <a:buClrTx/>
            </a:pPr>
            <a:endParaRPr lang="en-CA">
              <a:solidFill>
                <a:prstClr val="black">
                  <a:tint val="75000"/>
                </a:prstClr>
              </a:solidFill>
              <a:latin typeface="Calibri" panose="020F0502020204030204"/>
            </a:endParaRPr>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fontAlgn="auto">
              <a:spcBef>
                <a:spcPts val="0"/>
              </a:spcBef>
              <a:spcAft>
                <a:spcPts val="0"/>
              </a:spcAft>
              <a:buClrTx/>
            </a:pPr>
            <a:fld id="{BC700468-AF9E-4B6E-AF3D-7332BE2CD177}" type="slidenum">
              <a:rPr lang="en-CA" smtClean="0">
                <a:solidFill>
                  <a:prstClr val="black">
                    <a:tint val="75000"/>
                  </a:prstClr>
                </a:solidFill>
                <a:latin typeface="Calibri" panose="020F0502020204030204"/>
              </a:rPr>
              <a:pPr fontAlgn="auto">
                <a:spcBef>
                  <a:spcPts val="0"/>
                </a:spcBef>
                <a:spcAft>
                  <a:spcPts val="0"/>
                </a:spcAft>
                <a:buClrTx/>
              </a:pPr>
              <a:t>‹#›</a:t>
            </a:fld>
            <a:endParaRPr lang="en-CA">
              <a:solidFill>
                <a:prstClr val="black">
                  <a:tint val="75000"/>
                </a:prstClr>
              </a:solidFill>
              <a:latin typeface="Calibri" panose="020F0502020204030204"/>
            </a:endParaRPr>
          </a:p>
        </p:txBody>
      </p:sp>
    </p:spTree>
    <p:extLst>
      <p:ext uri="{BB962C8B-B14F-4D97-AF65-F5344CB8AC3E}">
        <p14:creationId xmlns:p14="http://schemas.microsoft.com/office/powerpoint/2010/main" val="2748387124"/>
      </p:ext>
    </p:extLst>
  </p:cSld>
  <p:clrMap bg1="lt1" tx1="dk1" bg2="lt2" tx2="dk2" accent1="accent1" accent2="accent2" accent3="accent3" accent4="accent4" accent5="accent5" accent6="accent6" hlink="hlink" folHlink="folHlink"/>
  <p:sldLayoutIdLst>
    <p:sldLayoutId id="2147483668" r:id="rId1"/>
    <p:sldLayoutId id="2147483669" r:id="rId2"/>
    <p:sldLayoutId id="2147483670" r:id="rId3"/>
    <p:sldLayoutId id="2147483671" r:id="rId4"/>
    <p:sldLayoutId id="2147483672" r:id="rId5"/>
    <p:sldLayoutId id="2147483673" r:id="rId6"/>
    <p:sldLayoutId id="2147483674" r:id="rId7"/>
    <p:sldLayoutId id="2147483675" r:id="rId8"/>
    <p:sldLayoutId id="2147483676" r:id="rId9"/>
    <p:sldLayoutId id="2147483677" r:id="rId10"/>
    <p:sldLayoutId id="2147483678" r:id="rId11"/>
    <p:sldLayoutId id="2147483679" r:id="rId12"/>
  </p:sldLayoutIdLst>
  <mc:AlternateContent xmlns:mc="http://schemas.openxmlformats.org/markup-compatibility/2006" xmlns:p14="http://schemas.microsoft.com/office/powerpoint/2010/main">
    <mc:Choice Requires="p14">
      <p:transition p14:dur="0"/>
    </mc:Choice>
    <mc:Fallback xmlns="">
      <p:transition/>
    </mc:Fallback>
  </mc:AlternateConten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339" name="Rectangle 5"/>
          <p:cNvSpPr>
            <a:spLocks noGrp="1" noChangeArrowheads="1"/>
          </p:cNvSpPr>
          <p:nvPr>
            <p:ph type="title"/>
          </p:nvPr>
        </p:nvSpPr>
        <p:spPr bwMode="auto">
          <a:xfrm>
            <a:off x="550862" y="896938"/>
            <a:ext cx="8135938" cy="310341"/>
          </a:xfrm>
          <a:prstGeom prst="rect">
            <a:avLst/>
          </a:prstGeom>
          <a:noFill/>
          <a:ln>
            <a:noFill/>
          </a:ln>
          <a:extLs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Mastertitelformat bearbeiten</a:t>
            </a:r>
          </a:p>
        </p:txBody>
      </p:sp>
      <p:sp>
        <p:nvSpPr>
          <p:cNvPr id="14340" name="Rectangle 6"/>
          <p:cNvSpPr>
            <a:spLocks noGrp="1" noChangeArrowheads="1"/>
          </p:cNvSpPr>
          <p:nvPr>
            <p:ph type="body" idx="1"/>
          </p:nvPr>
        </p:nvSpPr>
        <p:spPr bwMode="auto">
          <a:xfrm>
            <a:off x="546100" y="1439863"/>
            <a:ext cx="8135938" cy="1872307"/>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 uri="{FAA26D3D-D897-4be2-8F04-BA451C77F1D7}">
              <ma14:placeholderFlag xmlns:ma14="http://schemas.microsoft.com/office/mac/drawingml/2011/main" xmlns="" val="1"/>
            </a:ext>
          </a:extLst>
        </p:spPr>
        <p:txBody>
          <a:bodyPr vert="horz" wrap="square" lIns="0" tIns="0" rIns="0" bIns="0" numCol="1" anchor="t" anchorCtr="0" compatLnSpc="1">
            <a:prstTxWarp prst="textNoShape">
              <a:avLst/>
            </a:prstTxWarp>
            <a:spAutoFit/>
          </a:bodyPr>
          <a:lstStyle/>
          <a:p>
            <a:pPr lvl="0"/>
            <a:r>
              <a:rPr lang="de-DE" dirty="0"/>
              <a:t>Mastertextformat bearbeiten</a:t>
            </a:r>
          </a:p>
          <a:p>
            <a:pPr lvl="1"/>
            <a:r>
              <a:rPr lang="de-DE" dirty="0"/>
              <a:t>Zweite Ebene</a:t>
            </a:r>
          </a:p>
          <a:p>
            <a:pPr lvl="2"/>
            <a:r>
              <a:rPr lang="de-DE" dirty="0"/>
              <a:t>Dritte Ebene</a:t>
            </a:r>
          </a:p>
          <a:p>
            <a:pPr lvl="3"/>
            <a:r>
              <a:rPr lang="de-DE" dirty="0"/>
              <a:t>Vierte Ebene</a:t>
            </a:r>
          </a:p>
          <a:p>
            <a:pPr lvl="4"/>
            <a:r>
              <a:rPr lang="de-DE" dirty="0"/>
              <a:t>Fünfte Ebene</a:t>
            </a:r>
          </a:p>
        </p:txBody>
      </p:sp>
      <p:pic>
        <p:nvPicPr>
          <p:cNvPr id="8" name="Bild 1" descr="Kopfbalken.png"/>
          <p:cNvPicPr>
            <a:picLocks/>
          </p:cNvPicPr>
          <p:nvPr userDrawn="1"/>
        </p:nvPicPr>
        <p:blipFill>
          <a:blip r:embed="rId10" cstate="email">
            <a:extLst>
              <a:ext uri="{28A0092B-C50C-407E-A947-70E740481C1C}">
                <a14:useLocalDpi xmlns:a14="http://schemas.microsoft.com/office/drawing/2010/main" val="0"/>
              </a:ext>
            </a:extLst>
          </a:blip>
          <a:stretch>
            <a:fillRect/>
          </a:stretch>
        </p:blipFill>
        <p:spPr>
          <a:xfrm>
            <a:off x="203835" y="0"/>
            <a:ext cx="8940165" cy="612000"/>
          </a:xfrm>
          <a:prstGeom prst="rect">
            <a:avLst/>
          </a:prstGeom>
        </p:spPr>
      </p:pic>
      <p:sp>
        <p:nvSpPr>
          <p:cNvPr id="9" name="Rectangle 8"/>
          <p:cNvSpPr>
            <a:spLocks noChangeArrowheads="1"/>
          </p:cNvSpPr>
          <p:nvPr userDrawn="1"/>
        </p:nvSpPr>
        <p:spPr bwMode="auto">
          <a:xfrm>
            <a:off x="539552" y="210736"/>
            <a:ext cx="2592388" cy="209550"/>
          </a:xfrm>
          <a:prstGeom prst="rect">
            <a:avLst/>
          </a:prstGeom>
          <a:noFill/>
          <a:ln>
            <a:noFill/>
          </a:ln>
          <a:extLst>
            <a:ext uri="{909E8E84-426E-40dd-AFC4-6F175D3DCCD1}">
              <a14:hiddenFill xmlns:a14="http://schemas.microsoft.com/office/drawing/2010/main" xmlns="">
                <a:solidFill>
                  <a:srgbClr val="FFFFFF"/>
                </a:solidFill>
              </a14:hiddenFill>
            </a:ext>
            <a:ext uri="{91240B29-F687-4f45-9708-019B960494DF}">
              <a14:hiddenLine xmlns:a14="http://schemas.microsoft.com/office/drawing/2010/main" xmlns="" w="9525">
                <a:solidFill>
                  <a:srgbClr val="000000"/>
                </a:solidFill>
                <a:miter lim="800000"/>
                <a:headEnd/>
                <a:tailEnd/>
              </a14:hiddenLine>
            </a:ext>
          </a:extLst>
        </p:spPr>
        <p:txBody>
          <a:bodyPr wrap="none" lIns="0" tIns="180000" rIns="0" bIns="36000" anchor="ctr"/>
          <a:lstStyle/>
          <a:p>
            <a:pPr eaLnBrk="0" hangingPunct="0">
              <a:spcBef>
                <a:spcPct val="0"/>
              </a:spcBef>
              <a:buClrTx/>
            </a:pPr>
            <a:r>
              <a:rPr lang="en-US" sz="900" dirty="0" smtClean="0">
                <a:solidFill>
                  <a:srgbClr val="A6A6A6"/>
                </a:solidFill>
                <a:latin typeface="Calibri" charset="0"/>
                <a:ea typeface="ＭＳ Ｐゴシック" charset="0"/>
                <a:cs typeface="Calibri" charset="0"/>
              </a:rPr>
              <a:t>IJSME Publisher’s Report 2015| Oct 2015 | </a:t>
            </a:r>
            <a:fld id="{DC98D910-DD3F-4044-BE0F-F09D484DEDD5}" type="slidenum">
              <a:rPr lang="en-US" sz="900" smtClean="0">
                <a:solidFill>
                  <a:srgbClr val="A6A6A6"/>
                </a:solidFill>
                <a:latin typeface="Calibri" charset="0"/>
                <a:ea typeface="ＭＳ Ｐゴシック" charset="0"/>
                <a:cs typeface="Calibri" charset="0"/>
              </a:rPr>
              <a:pPr eaLnBrk="0" hangingPunct="0">
                <a:spcBef>
                  <a:spcPct val="0"/>
                </a:spcBef>
                <a:buClrTx/>
              </a:pPr>
              <a:t>‹#›</a:t>
            </a:fld>
            <a:endParaRPr lang="en-US" sz="900" dirty="0" smtClean="0">
              <a:solidFill>
                <a:srgbClr val="A6A6A6"/>
              </a:solidFill>
              <a:latin typeface="Calibri" charset="0"/>
              <a:ea typeface="ＭＳ Ｐゴシック" charset="0"/>
              <a:cs typeface="Calibri" charset="0"/>
            </a:endParaRPr>
          </a:p>
          <a:p>
            <a:pPr eaLnBrk="0" hangingPunct="0">
              <a:spcBef>
                <a:spcPct val="0"/>
              </a:spcBef>
              <a:buClrTx/>
            </a:pPr>
            <a:endParaRPr lang="de-DE" sz="900" b="1" dirty="0">
              <a:solidFill>
                <a:srgbClr val="5F5F5F"/>
              </a:solidFill>
              <a:latin typeface="Calibri" charset="0"/>
              <a:ea typeface="ＭＳ Ｐゴシック" charset="0"/>
              <a:cs typeface="Geneva" charset="0"/>
            </a:endParaRPr>
          </a:p>
        </p:txBody>
      </p:sp>
      <p:pic>
        <p:nvPicPr>
          <p:cNvPr id="11" name="Bild 33" descr="Springer_cmyk.eps"/>
          <p:cNvPicPr>
            <a:picLocks noChangeAspect="1"/>
          </p:cNvPicPr>
          <p:nvPr userDrawn="1"/>
        </p:nvPicPr>
        <p:blipFill>
          <a:blip r:embed="rId11" cstate="email">
            <a:extLst>
              <a:ext uri="{28A0092B-C50C-407E-A947-70E740481C1C}">
                <a14:useLocalDpi xmlns:a14="http://schemas.microsoft.com/office/drawing/2010/main" val="0"/>
              </a:ext>
            </a:extLst>
          </a:blip>
          <a:stretch>
            <a:fillRect/>
          </a:stretch>
        </p:blipFill>
        <p:spPr>
          <a:xfrm>
            <a:off x="7613650" y="146050"/>
            <a:ext cx="1056132" cy="288036"/>
          </a:xfrm>
          <a:prstGeom prst="rect">
            <a:avLst/>
          </a:prstGeom>
        </p:spPr>
      </p:pic>
      <p:cxnSp>
        <p:nvCxnSpPr>
          <p:cNvPr id="12" name="Gerade Verbindung 11"/>
          <p:cNvCxnSpPr/>
          <p:nvPr userDrawn="1"/>
        </p:nvCxnSpPr>
        <p:spPr bwMode="auto">
          <a:xfrm>
            <a:off x="7350409" y="115888"/>
            <a:ext cx="0" cy="360362"/>
          </a:xfrm>
          <a:prstGeom prst="line">
            <a:avLst/>
          </a:prstGeom>
          <a:solidFill>
            <a:srgbClr val="D1DDE9"/>
          </a:solidFill>
          <a:ln w="9525" cap="flat" cmpd="sng" algn="ctr">
            <a:solidFill>
              <a:schemeClr val="bg1">
                <a:lumMod val="75000"/>
              </a:schemeClr>
            </a:solidFill>
            <a:prstDash val="solid"/>
            <a:round/>
            <a:headEnd type="none" w="med" len="med"/>
            <a:tailEnd type="none" w="med" len="med"/>
          </a:ln>
          <a:effectLst/>
        </p:spPr>
      </p:cxnSp>
      <p:sp>
        <p:nvSpPr>
          <p:cNvPr id="13" name="Abgerundetes Rechteck 8"/>
          <p:cNvSpPr/>
          <p:nvPr userDrawn="1"/>
        </p:nvSpPr>
        <p:spPr bwMode="auto">
          <a:xfrm flipV="1">
            <a:off x="0" y="0"/>
            <a:ext cx="180000" cy="612000"/>
          </a:xfrm>
          <a:prstGeom prst="roundRect">
            <a:avLst>
              <a:gd name="adj" fmla="val 0"/>
            </a:avLst>
          </a:prstGeom>
          <a:gradFill flip="none" rotWithShape="1">
            <a:gsLst>
              <a:gs pos="10000">
                <a:schemeClr val="accent2"/>
              </a:gs>
              <a:gs pos="100000">
                <a:schemeClr val="accent1"/>
              </a:gs>
            </a:gsLst>
            <a:lin ang="16200000" scaled="0"/>
            <a:tileRect/>
          </a:gradFill>
          <a:ln w="9525" cap="flat" cmpd="sng" algn="ctr">
            <a:noFill/>
            <a:prstDash val="solid"/>
            <a:round/>
            <a:headEnd type="none" w="med" len="med"/>
            <a:tailEnd type="none" w="med" len="med"/>
          </a:ln>
          <a:effectLst/>
        </p:spPr>
        <p:txBody>
          <a:bodyPr wrap="square">
            <a:spAutoFit/>
          </a:bodyPr>
          <a:lstStyle/>
          <a:p>
            <a:pPr algn="ctr" eaLnBrk="0" hangingPunct="0">
              <a:spcBef>
                <a:spcPct val="50000"/>
              </a:spcBef>
              <a:buClrTx/>
              <a:defRPr/>
            </a:pPr>
            <a:endParaRPr lang="de-DE" sz="1600" dirty="0">
              <a:solidFill>
                <a:srgbClr val="5F5F5F"/>
              </a:solidFill>
              <a:latin typeface="Calibri"/>
              <a:ea typeface="Geneva" charset="0"/>
              <a:cs typeface="Geneva" charset="0"/>
            </a:endParaRPr>
          </a:p>
        </p:txBody>
      </p:sp>
    </p:spTree>
    <p:extLst>
      <p:ext uri="{BB962C8B-B14F-4D97-AF65-F5344CB8AC3E}">
        <p14:creationId xmlns:p14="http://schemas.microsoft.com/office/powerpoint/2010/main" val="4174804632"/>
      </p:ext>
    </p:extLst>
  </p:cSld>
  <p:clrMap bg1="lt1" tx1="dk1" bg2="lt2" tx2="dk2" accent1="accent1" accent2="accent2" accent3="accent3" accent4="accent4" accent5="accent5" accent6="accent6" hlink="hlink" folHlink="folHlink"/>
  <p:sldLayoutIdLst>
    <p:sldLayoutId id="2147483681" r:id="rId1"/>
    <p:sldLayoutId id="2147483682" r:id="rId2"/>
    <p:sldLayoutId id="2147483683" r:id="rId3"/>
    <p:sldLayoutId id="2147483684" r:id="rId4"/>
    <p:sldLayoutId id="2147483685" r:id="rId5"/>
    <p:sldLayoutId id="2147483686" r:id="rId6"/>
    <p:sldLayoutId id="2147483687" r:id="rId7"/>
    <p:sldLayoutId id="2147483688" r:id="rId8"/>
  </p:sldLayoutIdLst>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txStyles>
    <p:titleStyle>
      <a:lvl1pPr algn="l" rtl="0" eaLnBrk="1" fontAlgn="base" hangingPunct="1">
        <a:lnSpc>
          <a:spcPct val="90000"/>
        </a:lnSpc>
        <a:spcBef>
          <a:spcPct val="0"/>
        </a:spcBef>
        <a:spcAft>
          <a:spcPct val="0"/>
        </a:spcAft>
        <a:defRPr sz="2200" b="1">
          <a:solidFill>
            <a:srgbClr val="00468A"/>
          </a:solidFill>
          <a:latin typeface="+mj-lt"/>
          <a:ea typeface="Calibri"/>
          <a:cs typeface="Lucida Sans"/>
        </a:defRPr>
      </a:lvl1pPr>
      <a:lvl2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2pPr>
      <a:lvl3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3pPr>
      <a:lvl4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4pPr>
      <a:lvl5pPr algn="l" rtl="0" eaLnBrk="1" fontAlgn="base" hangingPunct="1">
        <a:lnSpc>
          <a:spcPct val="90000"/>
        </a:lnSpc>
        <a:spcBef>
          <a:spcPct val="0"/>
        </a:spcBef>
        <a:spcAft>
          <a:spcPct val="0"/>
        </a:spcAft>
        <a:defRPr sz="2100">
          <a:solidFill>
            <a:schemeClr val="tx1"/>
          </a:solidFill>
          <a:latin typeface="Calibri" charset="0"/>
          <a:ea typeface="Calibri" charset="0"/>
          <a:cs typeface="Cambria" pitchFamily="18" charset="0"/>
        </a:defRPr>
      </a:lvl5pPr>
      <a:lvl6pPr marL="457200" algn="l" rtl="0" eaLnBrk="1" fontAlgn="base" hangingPunct="1">
        <a:lnSpc>
          <a:spcPct val="90000"/>
        </a:lnSpc>
        <a:spcBef>
          <a:spcPct val="0"/>
        </a:spcBef>
        <a:spcAft>
          <a:spcPct val="0"/>
        </a:spcAft>
        <a:defRPr sz="2100" b="1">
          <a:solidFill>
            <a:schemeClr val="tx2"/>
          </a:solidFill>
          <a:latin typeface="Arial" charset="0"/>
        </a:defRPr>
      </a:lvl6pPr>
      <a:lvl7pPr marL="914400" algn="l" rtl="0" eaLnBrk="1" fontAlgn="base" hangingPunct="1">
        <a:lnSpc>
          <a:spcPct val="90000"/>
        </a:lnSpc>
        <a:spcBef>
          <a:spcPct val="0"/>
        </a:spcBef>
        <a:spcAft>
          <a:spcPct val="0"/>
        </a:spcAft>
        <a:defRPr sz="2100" b="1">
          <a:solidFill>
            <a:schemeClr val="tx2"/>
          </a:solidFill>
          <a:latin typeface="Arial" charset="0"/>
        </a:defRPr>
      </a:lvl7pPr>
      <a:lvl8pPr marL="1371600" algn="l" rtl="0" eaLnBrk="1" fontAlgn="base" hangingPunct="1">
        <a:lnSpc>
          <a:spcPct val="90000"/>
        </a:lnSpc>
        <a:spcBef>
          <a:spcPct val="0"/>
        </a:spcBef>
        <a:spcAft>
          <a:spcPct val="0"/>
        </a:spcAft>
        <a:defRPr sz="2100" b="1">
          <a:solidFill>
            <a:schemeClr val="tx2"/>
          </a:solidFill>
          <a:latin typeface="Arial" charset="0"/>
        </a:defRPr>
      </a:lvl8pPr>
      <a:lvl9pPr marL="1828800" algn="l" rtl="0" eaLnBrk="1" fontAlgn="base" hangingPunct="1">
        <a:lnSpc>
          <a:spcPct val="90000"/>
        </a:lnSpc>
        <a:spcBef>
          <a:spcPct val="0"/>
        </a:spcBef>
        <a:spcAft>
          <a:spcPct val="0"/>
        </a:spcAft>
        <a:defRPr sz="2100" b="1">
          <a:solidFill>
            <a:schemeClr val="tx2"/>
          </a:solidFill>
          <a:latin typeface="Arial" charset="0"/>
        </a:defRPr>
      </a:lvl9pPr>
    </p:titleStyle>
    <p:bodyStyle>
      <a:lvl1pPr marL="177800" indent="-1778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pitchFamily="-65" charset="-128"/>
          <a:cs typeface="ヒラギノ角ゴ Pro W3" pitchFamily="-65" charset="-128"/>
        </a:defRPr>
      </a:lvl1pPr>
      <a:lvl2pPr marL="371475" indent="-179388"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ヒラギノ角ゴ Pro W3" charset="-128"/>
          <a:cs typeface="ヒラギノ角ゴ Pro W3" charset="0"/>
        </a:defRPr>
      </a:lvl2pPr>
      <a:lvl3pPr marL="563563" indent="-190500"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ＭＳ Ｐゴシック" charset="0"/>
          <a:cs typeface="Geneva" charset="-128"/>
        </a:defRPr>
      </a:lvl3pPr>
      <a:lvl4pPr marL="760413" indent="-195263"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4pPr>
      <a:lvl5pPr marL="941388" indent="-174625" algn="l" rtl="0" eaLnBrk="1" fontAlgn="base" hangingPunct="1">
        <a:lnSpc>
          <a:spcPts val="2200"/>
        </a:lnSpc>
        <a:spcBef>
          <a:spcPts val="900"/>
        </a:spcBef>
        <a:spcAft>
          <a:spcPct val="0"/>
        </a:spcAft>
        <a:buClr>
          <a:srgbClr val="005BB9"/>
        </a:buClr>
        <a:buSzPct val="100000"/>
        <a:buFont typeface="Arial" charset="0"/>
        <a:buChar char="•"/>
        <a:defRPr lang="de-DE" sz="1800" dirty="0">
          <a:solidFill>
            <a:schemeClr val="tx2"/>
          </a:solidFill>
          <a:latin typeface="Calibri"/>
          <a:ea typeface="Geneva" charset="-128"/>
          <a:cs typeface="Geneva" charset="0"/>
        </a:defRPr>
      </a:lvl5pPr>
      <a:lvl6pPr marL="13985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6pPr>
      <a:lvl7pPr marL="18557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7pPr>
      <a:lvl8pPr marL="23129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8pPr>
      <a:lvl9pPr marL="2770188" indent="-174625" algn="l" rtl="0" eaLnBrk="1" fontAlgn="base" hangingPunct="1">
        <a:lnSpc>
          <a:spcPct val="120000"/>
        </a:lnSpc>
        <a:spcBef>
          <a:spcPct val="40000"/>
        </a:spcBef>
        <a:spcAft>
          <a:spcPct val="0"/>
        </a:spcAft>
        <a:buClr>
          <a:schemeClr val="accent2"/>
        </a:buClr>
        <a:buSzPct val="120000"/>
        <a:buFont typeface="Times" charset="0"/>
        <a:buChar char="•"/>
        <a:defRPr sz="1600">
          <a:solidFill>
            <a:schemeClr val="tx2"/>
          </a:solidFill>
          <a:latin typeface="+mn-lt"/>
          <a:ea typeface="ヒラギノ角ゴ Pro W3" charset="-128"/>
        </a:defRPr>
      </a:lvl9pPr>
    </p:bodyStyle>
    <p:otherStyle>
      <a:defPPr>
        <a:defRPr lang="de-DE"/>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4" Type="http://schemas.openxmlformats.org/officeDocument/2006/relationships/image" Target="../media/image10.png"/></Relationships>
</file>

<file path=ppt/slides/_rels/slide20.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24.jpg"/><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image" Target="../media/image11.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png"/><Relationship Id="rId1" Type="http://schemas.openxmlformats.org/officeDocument/2006/relationships/slideLayout" Target="../slideLayouts/slideLayout2.xml"/><Relationship Id="rId5" Type="http://schemas.openxmlformats.org/officeDocument/2006/relationships/image" Target="../media/image25.jpeg"/><Relationship Id="rId4" Type="http://schemas.openxmlformats.org/officeDocument/2006/relationships/image" Target="../media/image10.png"/></Relationships>
</file>

<file path=ppt/slides/_rels/slide4.xml.rels><?xml version="1.0" encoding="UTF-8" standalone="yes"?>
<Relationships xmlns="http://schemas.openxmlformats.org/package/2006/relationships"><Relationship Id="rId3" Type="http://schemas.openxmlformats.org/officeDocument/2006/relationships/chart" Target="../charts/chart2.xml"/><Relationship Id="rId2" Type="http://schemas.openxmlformats.org/officeDocument/2006/relationships/chart" Target="../charts/chart1.xml"/><Relationship Id="rId1" Type="http://schemas.openxmlformats.org/officeDocument/2006/relationships/slideLayout" Target="../slideLayouts/slideLayout18.xml"/></Relationships>
</file>

<file path=ppt/slides/_rels/slide5.xml.rels><?xml version="1.0" encoding="UTF-8" standalone="yes"?>
<Relationships xmlns="http://schemas.openxmlformats.org/package/2006/relationships"><Relationship Id="rId3" Type="http://schemas.openxmlformats.org/officeDocument/2006/relationships/chart" Target="../charts/chart4.xml"/><Relationship Id="rId2" Type="http://schemas.openxmlformats.org/officeDocument/2006/relationships/chart" Target="../charts/chart3.xml"/><Relationship Id="rId1" Type="http://schemas.openxmlformats.org/officeDocument/2006/relationships/slideLayout" Target="../slideLayouts/slideLayout18.xml"/></Relationships>
</file>

<file path=ppt/slides/_rels/slide6.xml.rels><?xml version="1.0" encoding="UTF-8" standalone="yes"?>
<Relationships xmlns="http://schemas.openxmlformats.org/package/2006/relationships"><Relationship Id="rId2" Type="http://schemas.openxmlformats.org/officeDocument/2006/relationships/chart" Target="../charts/chart5.xml"/><Relationship Id="rId1" Type="http://schemas.openxmlformats.org/officeDocument/2006/relationships/slideLayout" Target="../slideLayouts/slideLayout18.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ctrTitle"/>
          </p:nvPr>
        </p:nvSpPr>
        <p:spPr>
          <a:xfrm>
            <a:off x="685800" y="5410200"/>
            <a:ext cx="8153400" cy="899120"/>
          </a:xfrm>
        </p:spPr>
        <p:txBody>
          <a:bodyPr>
            <a:noAutofit/>
          </a:bodyPr>
          <a:lstStyle/>
          <a:p>
            <a:r>
              <a:rPr lang="en-CA" sz="2800" dirty="0">
                <a:solidFill>
                  <a:schemeClr val="bg1"/>
                </a:solidFill>
              </a:rPr>
              <a:t>TOP 10 THINGS TO CONSIDER IF YOU WANT TO </a:t>
            </a:r>
            <a:r>
              <a:rPr lang="en-CA" sz="2800" dirty="0" smtClean="0">
                <a:solidFill>
                  <a:schemeClr val="bg1"/>
                </a:solidFill>
              </a:rPr>
              <a:t>GET PUBLISHED IN IJSME (OR ELSEWHERE)</a:t>
            </a:r>
            <a:endParaRPr lang="en-CA" sz="2800" dirty="0">
              <a:solidFill>
                <a:schemeClr val="bg1"/>
              </a:solidFill>
            </a:endParaRPr>
          </a:p>
        </p:txBody>
      </p:sp>
      <p:sp>
        <p:nvSpPr>
          <p:cNvPr id="5" name="Subtitle 4"/>
          <p:cNvSpPr>
            <a:spLocks noGrp="1"/>
          </p:cNvSpPr>
          <p:nvPr>
            <p:ph type="subTitle" idx="1"/>
          </p:nvPr>
        </p:nvSpPr>
        <p:spPr>
          <a:xfrm>
            <a:off x="762000" y="6309320"/>
            <a:ext cx="8077200" cy="457200"/>
          </a:xfrm>
        </p:spPr>
        <p:txBody>
          <a:bodyPr>
            <a:normAutofit fontScale="92500" lnSpcReduction="10000"/>
          </a:bodyPr>
          <a:lstStyle/>
          <a:p>
            <a:pPr algn="r"/>
            <a:r>
              <a:rPr lang="en-CA" sz="2700" dirty="0"/>
              <a:t>Peter Liljedahl</a:t>
            </a:r>
          </a:p>
        </p:txBody>
      </p:sp>
    </p:spTree>
    <p:extLst>
      <p:ext uri="{BB962C8B-B14F-4D97-AF65-F5344CB8AC3E}">
        <p14:creationId xmlns:p14="http://schemas.microsoft.com/office/powerpoint/2010/main" val="107457269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2. ABSTRACT</a:t>
            </a:r>
            <a:endParaRPr lang="en-CA" dirty="0"/>
          </a:p>
        </p:txBody>
      </p:sp>
      <p:sp>
        <p:nvSpPr>
          <p:cNvPr id="3" name="Content Placeholder 2"/>
          <p:cNvSpPr>
            <a:spLocks noGrp="1"/>
          </p:cNvSpPr>
          <p:nvPr>
            <p:ph idx="1"/>
          </p:nvPr>
        </p:nvSpPr>
        <p:spPr>
          <a:xfrm>
            <a:off x="2771800" y="1159768"/>
            <a:ext cx="4968552" cy="4480520"/>
          </a:xfrm>
        </p:spPr>
        <p:txBody>
          <a:bodyPr/>
          <a:lstStyle/>
          <a:p>
            <a:pPr marL="457200" indent="-457200">
              <a:buFont typeface="Arial" panose="020B0604020202020204" pitchFamily="34" charset="0"/>
              <a:buChar char="•"/>
            </a:pPr>
            <a:r>
              <a:rPr lang="en-CA" sz="2400" dirty="0" smtClean="0"/>
              <a:t>the abstract is advertising: it should motivate a reader to want to read it</a:t>
            </a:r>
          </a:p>
          <a:p>
            <a:pPr marL="457200" indent="-457200">
              <a:buFont typeface="Arial" panose="020B0604020202020204" pitchFamily="34" charset="0"/>
              <a:buChar char="•"/>
            </a:pPr>
            <a:r>
              <a:rPr lang="en-CA" sz="2400" dirty="0" smtClean="0"/>
              <a:t>entice them with your results: but phrase them for a lay reader</a:t>
            </a:r>
          </a:p>
          <a:p>
            <a:pPr marL="457200" indent="-457200">
              <a:buFont typeface="Arial" panose="020B0604020202020204" pitchFamily="34" charset="0"/>
              <a:buChar char="•"/>
            </a:pPr>
            <a:r>
              <a:rPr lang="en-CA" sz="2400" dirty="0" smtClean="0">
                <a:solidFill>
                  <a:srgbClr val="FF0000"/>
                </a:solidFill>
              </a:rPr>
              <a:t>NEVER</a:t>
            </a:r>
            <a:r>
              <a:rPr lang="en-CA" sz="2400" dirty="0" smtClean="0"/>
              <a:t> put a reference in an abstract</a:t>
            </a:r>
          </a:p>
          <a:p>
            <a:endParaRPr lang="en-CA" dirty="0"/>
          </a:p>
          <a:p>
            <a:endParaRPr lang="en-CA" dirty="0"/>
          </a:p>
        </p:txBody>
      </p:sp>
      <p:pic>
        <p:nvPicPr>
          <p:cNvPr id="4" name="Picture 3"/>
          <p:cNvPicPr>
            <a:picLocks noChangeAspect="1"/>
          </p:cNvPicPr>
          <p:nvPr/>
        </p:nvPicPr>
        <p:blipFill>
          <a:blip r:embed="rId2"/>
          <a:stretch>
            <a:fillRect/>
          </a:stretch>
        </p:blipFill>
        <p:spPr>
          <a:xfrm>
            <a:off x="467544" y="1268760"/>
            <a:ext cx="1656184" cy="3093752"/>
          </a:xfrm>
          <a:prstGeom prst="rect">
            <a:avLst/>
          </a:prstGeom>
        </p:spPr>
      </p:pic>
    </p:spTree>
    <p:extLst>
      <p:ext uri="{BB962C8B-B14F-4D97-AF65-F5344CB8AC3E}">
        <p14:creationId xmlns:p14="http://schemas.microsoft.com/office/powerpoint/2010/main" val="357601691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5619" y="1268761"/>
            <a:ext cx="1648109" cy="3066402"/>
          </a:xfrm>
          <a:prstGeom prst="rect">
            <a:avLst/>
          </a:prstGeom>
        </p:spPr>
      </p:pic>
      <p:sp>
        <p:nvSpPr>
          <p:cNvPr id="2" name="Title 1"/>
          <p:cNvSpPr>
            <a:spLocks noGrp="1"/>
          </p:cNvSpPr>
          <p:nvPr>
            <p:ph type="title"/>
          </p:nvPr>
        </p:nvSpPr>
        <p:spPr/>
        <p:txBody>
          <a:bodyPr/>
          <a:lstStyle/>
          <a:p>
            <a:r>
              <a:rPr lang="en-CA" dirty="0" smtClean="0"/>
              <a:t>3. INTRODUCTION</a:t>
            </a:r>
            <a:endParaRPr lang="en-CA" dirty="0"/>
          </a:p>
        </p:txBody>
      </p:sp>
      <p:sp>
        <p:nvSpPr>
          <p:cNvPr id="3" name="Content Placeholder 2"/>
          <p:cNvSpPr>
            <a:spLocks noGrp="1"/>
          </p:cNvSpPr>
          <p:nvPr>
            <p:ph idx="1"/>
          </p:nvPr>
        </p:nvSpPr>
        <p:spPr>
          <a:xfrm>
            <a:off x="2267744" y="453690"/>
            <a:ext cx="6048672" cy="4696544"/>
          </a:xfrm>
        </p:spPr>
        <p:txBody>
          <a:bodyPr/>
          <a:lstStyle/>
          <a:p>
            <a:pPr>
              <a:buFont typeface="Arial" panose="020B0604020202020204" pitchFamily="34" charset="0"/>
              <a:buChar char="•"/>
            </a:pPr>
            <a:r>
              <a:rPr lang="en-CA" sz="2400" dirty="0" smtClean="0"/>
              <a:t>The introduction should tell a reader:</a:t>
            </a:r>
          </a:p>
          <a:p>
            <a:pPr marL="857250" lvl="1" indent="-457200">
              <a:buFont typeface="Arial" panose="020B0604020202020204" pitchFamily="34" charset="0"/>
              <a:buChar char="•"/>
            </a:pPr>
            <a:r>
              <a:rPr lang="en-CA" sz="2400" dirty="0" smtClean="0"/>
              <a:t>how you came to this research.</a:t>
            </a:r>
          </a:p>
          <a:p>
            <a:pPr marL="857250" lvl="1" indent="-457200">
              <a:buFont typeface="Arial" panose="020B0604020202020204" pitchFamily="34" charset="0"/>
              <a:buChar char="•"/>
            </a:pPr>
            <a:r>
              <a:rPr lang="en-CA" sz="2400" dirty="0" smtClean="0"/>
              <a:t>what is the phenomenon of interest.</a:t>
            </a:r>
          </a:p>
          <a:p>
            <a:pPr marL="857250" lvl="1" indent="-457200">
              <a:buFont typeface="Arial" panose="020B0604020202020204" pitchFamily="34" charset="0"/>
              <a:buChar char="•"/>
            </a:pPr>
            <a:r>
              <a:rPr lang="en-CA" sz="2400" dirty="0" smtClean="0"/>
              <a:t>why you care about this research.</a:t>
            </a:r>
          </a:p>
          <a:p>
            <a:pPr marL="857250" lvl="1" indent="-457200">
              <a:buFont typeface="Arial" panose="020B0604020202020204" pitchFamily="34" charset="0"/>
              <a:buChar char="•"/>
            </a:pPr>
            <a:r>
              <a:rPr lang="en-CA" sz="2400" dirty="0"/>
              <a:t>w</a:t>
            </a:r>
            <a:r>
              <a:rPr lang="en-CA" sz="2400" dirty="0" smtClean="0"/>
              <a:t>hy the reader should care about the </a:t>
            </a:r>
            <a:r>
              <a:rPr lang="en-CA" sz="2400" dirty="0" smtClean="0"/>
              <a:t>research.</a:t>
            </a:r>
          </a:p>
          <a:p>
            <a:pPr marL="457200" indent="-457200">
              <a:buFont typeface="Arial" panose="020B0604020202020204" pitchFamily="34" charset="0"/>
              <a:buChar char="•"/>
            </a:pPr>
            <a:r>
              <a:rPr lang="en-CA" sz="2400" dirty="0" smtClean="0"/>
              <a:t>The introduction should finish with lay research question.</a:t>
            </a:r>
            <a:endParaRPr lang="en-CA" sz="2400" dirty="0" smtClean="0"/>
          </a:p>
          <a:p>
            <a:pPr marL="0" indent="0">
              <a:spcBef>
                <a:spcPts val="1200"/>
              </a:spcBef>
            </a:pPr>
            <a:r>
              <a:rPr lang="en-CA" sz="2400" dirty="0" smtClean="0">
                <a:solidFill>
                  <a:srgbClr val="FF0000"/>
                </a:solidFill>
              </a:rPr>
              <a:t>Do not underestimate the value of narrative for this section.</a:t>
            </a:r>
            <a:endParaRPr lang="en-CA" sz="2400" dirty="0">
              <a:solidFill>
                <a:srgbClr val="FF0000"/>
              </a:solidFill>
            </a:endParaRPr>
          </a:p>
        </p:txBody>
      </p:sp>
    </p:spTree>
    <p:extLst>
      <p:ext uri="{BB962C8B-B14F-4D97-AF65-F5344CB8AC3E}">
        <p14:creationId xmlns:p14="http://schemas.microsoft.com/office/powerpoint/2010/main" val="28581567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5619" y="1268799"/>
            <a:ext cx="1648109" cy="3078668"/>
          </a:xfrm>
          <a:prstGeom prst="rect">
            <a:avLst/>
          </a:prstGeom>
        </p:spPr>
      </p:pic>
      <p:sp>
        <p:nvSpPr>
          <p:cNvPr id="2" name="Title 1"/>
          <p:cNvSpPr>
            <a:spLocks noGrp="1"/>
          </p:cNvSpPr>
          <p:nvPr>
            <p:ph type="title"/>
          </p:nvPr>
        </p:nvSpPr>
        <p:spPr/>
        <p:txBody>
          <a:bodyPr/>
          <a:lstStyle/>
          <a:p>
            <a:r>
              <a:rPr lang="en-CA" dirty="0" smtClean="0"/>
              <a:t>4. LITERATURE REVIEW</a:t>
            </a:r>
            <a:endParaRPr lang="en-CA" dirty="0"/>
          </a:p>
        </p:txBody>
      </p:sp>
      <p:sp>
        <p:nvSpPr>
          <p:cNvPr id="3" name="Content Placeholder 2"/>
          <p:cNvSpPr>
            <a:spLocks noGrp="1"/>
          </p:cNvSpPr>
          <p:nvPr>
            <p:ph idx="1"/>
          </p:nvPr>
        </p:nvSpPr>
        <p:spPr>
          <a:xfrm>
            <a:off x="2483768" y="404664"/>
            <a:ext cx="5616624" cy="4624536"/>
          </a:xfrm>
        </p:spPr>
        <p:txBody>
          <a:bodyPr/>
          <a:lstStyle/>
          <a:p>
            <a:pPr>
              <a:buFont typeface="Arial" panose="020B0604020202020204" pitchFamily="34" charset="0"/>
              <a:buChar char="•"/>
            </a:pPr>
            <a:r>
              <a:rPr lang="en-CA" sz="2400" dirty="0" smtClean="0"/>
              <a:t>The literature review is not a place where you tell the reader the results of every research paper related to your research. It should:</a:t>
            </a:r>
          </a:p>
          <a:p>
            <a:pPr marL="857250" lvl="1" indent="-457200">
              <a:buFont typeface="Arial" panose="020B0604020202020204" pitchFamily="34" charset="0"/>
              <a:buChar char="•"/>
            </a:pPr>
            <a:r>
              <a:rPr lang="en-CA" sz="2400" dirty="0" smtClean="0"/>
              <a:t>be linked and intertwined.</a:t>
            </a:r>
          </a:p>
          <a:p>
            <a:pPr marL="857250" lvl="1" indent="-457200">
              <a:buFont typeface="Arial" panose="020B0604020202020204" pitchFamily="34" charset="0"/>
              <a:buChar char="•"/>
            </a:pPr>
            <a:r>
              <a:rPr lang="en-CA" sz="2400" dirty="0"/>
              <a:t>i</a:t>
            </a:r>
            <a:r>
              <a:rPr lang="en-CA" sz="2400" dirty="0" smtClean="0"/>
              <a:t>lluminate in more detail the hole that your RQ is going to fill.</a:t>
            </a:r>
          </a:p>
          <a:p>
            <a:pPr marL="857250" lvl="1" indent="-457200">
              <a:buFont typeface="Arial" panose="020B0604020202020204" pitchFamily="34" charset="0"/>
              <a:buChar char="•"/>
            </a:pPr>
            <a:r>
              <a:rPr lang="en-CA" sz="2400" dirty="0" smtClean="0"/>
              <a:t>present a vocabulary that you will use.</a:t>
            </a:r>
          </a:p>
          <a:p>
            <a:pPr marL="857250" lvl="1" indent="-457200">
              <a:buFont typeface="Arial" panose="020B0604020202020204" pitchFamily="34" charset="0"/>
              <a:buChar char="•"/>
            </a:pPr>
            <a:r>
              <a:rPr lang="en-CA" sz="2400" dirty="0"/>
              <a:t>p</a:t>
            </a:r>
            <a:r>
              <a:rPr lang="en-CA" sz="2400" dirty="0" smtClean="0"/>
              <a:t>otentially introduce us to the theoretical framework (but may not  be explicit about it).</a:t>
            </a:r>
          </a:p>
          <a:p>
            <a:endParaRPr lang="en-CA" sz="1600" dirty="0"/>
          </a:p>
        </p:txBody>
      </p:sp>
    </p:spTree>
    <p:extLst>
      <p:ext uri="{BB962C8B-B14F-4D97-AF65-F5344CB8AC3E}">
        <p14:creationId xmlns:p14="http://schemas.microsoft.com/office/powerpoint/2010/main" val="346975672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75619" y="1268799"/>
            <a:ext cx="1648109" cy="3078668"/>
          </a:xfrm>
          <a:prstGeom prst="rect">
            <a:avLst/>
          </a:prstGeom>
        </p:spPr>
      </p:pic>
      <p:sp>
        <p:nvSpPr>
          <p:cNvPr id="2" name="Title 1"/>
          <p:cNvSpPr>
            <a:spLocks noGrp="1"/>
          </p:cNvSpPr>
          <p:nvPr>
            <p:ph type="title"/>
          </p:nvPr>
        </p:nvSpPr>
        <p:spPr/>
        <p:txBody>
          <a:bodyPr/>
          <a:lstStyle/>
          <a:p>
            <a:r>
              <a:rPr lang="en-CA" dirty="0"/>
              <a:t>5</a:t>
            </a:r>
            <a:r>
              <a:rPr lang="en-CA" dirty="0" smtClean="0"/>
              <a:t>. RESEARCH QUESTION(S)</a:t>
            </a:r>
            <a:endParaRPr lang="en-CA" dirty="0"/>
          </a:p>
        </p:txBody>
      </p:sp>
      <p:sp>
        <p:nvSpPr>
          <p:cNvPr id="3" name="Content Placeholder 2"/>
          <p:cNvSpPr>
            <a:spLocks noGrp="1"/>
          </p:cNvSpPr>
          <p:nvPr>
            <p:ph idx="1"/>
          </p:nvPr>
        </p:nvSpPr>
        <p:spPr>
          <a:xfrm>
            <a:off x="2339752" y="188640"/>
            <a:ext cx="5760640" cy="4840560"/>
          </a:xfrm>
        </p:spPr>
        <p:txBody>
          <a:bodyPr/>
          <a:lstStyle/>
          <a:p>
            <a:pPr>
              <a:buFont typeface="Arial" panose="020B0604020202020204" pitchFamily="34" charset="0"/>
              <a:buChar char="•"/>
            </a:pPr>
            <a:r>
              <a:rPr lang="en-CA" sz="2400" dirty="0" smtClean="0"/>
              <a:t>The research question should emerge naturally out the literature review.  </a:t>
            </a:r>
          </a:p>
          <a:p>
            <a:pPr>
              <a:buFont typeface="Arial" panose="020B0604020202020204" pitchFamily="34" charset="0"/>
              <a:buChar char="•"/>
            </a:pPr>
            <a:r>
              <a:rPr lang="en-CA" sz="2400" dirty="0" smtClean="0"/>
              <a:t>The reader should say </a:t>
            </a:r>
            <a:r>
              <a:rPr lang="en-CA" sz="2400" i="1" dirty="0" smtClean="0">
                <a:solidFill>
                  <a:srgbClr val="C00000"/>
                </a:solidFill>
              </a:rPr>
              <a:t>of course </a:t>
            </a:r>
            <a:r>
              <a:rPr lang="en-CA" sz="2400" dirty="0" smtClean="0"/>
              <a:t>upon seeing it. </a:t>
            </a:r>
          </a:p>
          <a:p>
            <a:pPr>
              <a:buFont typeface="Arial" panose="020B0604020202020204" pitchFamily="34" charset="0"/>
              <a:buChar char="•"/>
            </a:pPr>
            <a:r>
              <a:rPr lang="en-CA" sz="2400" dirty="0" smtClean="0"/>
              <a:t>The research question should:</a:t>
            </a:r>
          </a:p>
          <a:p>
            <a:pPr lvl="1">
              <a:buFont typeface="Arial" panose="020B0604020202020204" pitchFamily="34" charset="0"/>
              <a:buChar char="•"/>
            </a:pPr>
            <a:r>
              <a:rPr lang="en-CA" sz="2400" dirty="0"/>
              <a:t>f</a:t>
            </a:r>
            <a:r>
              <a:rPr lang="en-CA" sz="2400" dirty="0" smtClean="0"/>
              <a:t>ill a gap in the research.</a:t>
            </a:r>
          </a:p>
          <a:p>
            <a:pPr lvl="1">
              <a:buFont typeface="Arial" panose="020B0604020202020204" pitchFamily="34" charset="0"/>
              <a:buChar char="•"/>
            </a:pPr>
            <a:r>
              <a:rPr lang="en-CA" sz="2400" dirty="0" smtClean="0"/>
              <a:t>apply existing theory in a new context</a:t>
            </a:r>
          </a:p>
          <a:p>
            <a:pPr lvl="1">
              <a:buFont typeface="Arial" panose="020B0604020202020204" pitchFamily="34" charset="0"/>
              <a:buChar char="•"/>
            </a:pPr>
            <a:r>
              <a:rPr lang="en-CA" sz="2400" dirty="0" smtClean="0"/>
              <a:t>look at a phenomenon from a new perspective. </a:t>
            </a:r>
          </a:p>
          <a:p>
            <a:pPr lvl="1">
              <a:buFont typeface="Arial" panose="020B0604020202020204" pitchFamily="34" charset="0"/>
              <a:buChar char="•"/>
            </a:pPr>
            <a:r>
              <a:rPr lang="en-CA" sz="2400" dirty="0"/>
              <a:t>n</a:t>
            </a:r>
            <a:r>
              <a:rPr lang="en-CA" sz="2400" dirty="0" smtClean="0"/>
              <a:t>ot be answerable with a yes/no response. </a:t>
            </a:r>
            <a:endParaRPr lang="en-CA" sz="2400" dirty="0"/>
          </a:p>
        </p:txBody>
      </p:sp>
    </p:spTree>
    <p:extLst>
      <p:ext uri="{BB962C8B-B14F-4D97-AF65-F5344CB8AC3E}">
        <p14:creationId xmlns:p14="http://schemas.microsoft.com/office/powerpoint/2010/main" val="374373975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5619" y="1268799"/>
            <a:ext cx="1648109" cy="3078668"/>
          </a:xfrm>
          <a:prstGeom prst="rect">
            <a:avLst/>
          </a:prstGeom>
        </p:spPr>
      </p:pic>
      <p:sp>
        <p:nvSpPr>
          <p:cNvPr id="2" name="Title 1"/>
          <p:cNvSpPr>
            <a:spLocks noGrp="1"/>
          </p:cNvSpPr>
          <p:nvPr>
            <p:ph type="title"/>
          </p:nvPr>
        </p:nvSpPr>
        <p:spPr/>
        <p:txBody>
          <a:bodyPr/>
          <a:lstStyle/>
          <a:p>
            <a:r>
              <a:rPr lang="en-CA" dirty="0"/>
              <a:t>6</a:t>
            </a:r>
            <a:r>
              <a:rPr lang="en-CA" dirty="0" smtClean="0"/>
              <a:t>. METHODOLOGY</a:t>
            </a:r>
            <a:endParaRPr lang="en-CA" dirty="0"/>
          </a:p>
        </p:txBody>
      </p:sp>
      <p:sp>
        <p:nvSpPr>
          <p:cNvPr id="3" name="Content Placeholder 2"/>
          <p:cNvSpPr>
            <a:spLocks noGrp="1"/>
          </p:cNvSpPr>
          <p:nvPr>
            <p:ph idx="1"/>
          </p:nvPr>
        </p:nvSpPr>
        <p:spPr>
          <a:xfrm>
            <a:off x="2267744" y="0"/>
            <a:ext cx="5832648" cy="4840560"/>
          </a:xfrm>
        </p:spPr>
        <p:txBody>
          <a:bodyPr/>
          <a:lstStyle/>
          <a:p>
            <a:pPr>
              <a:buFont typeface="Arial" panose="020B0604020202020204" pitchFamily="34" charset="0"/>
              <a:buChar char="•"/>
            </a:pPr>
            <a:r>
              <a:rPr lang="en-CA" sz="2400" dirty="0" smtClean="0"/>
              <a:t>The methodology should have enough details that a reader can either make sense of your results within their own setting or recreate the research. It should:</a:t>
            </a:r>
          </a:p>
          <a:p>
            <a:pPr marL="857250" lvl="1" indent="-457200">
              <a:buFont typeface="Arial" panose="020B0604020202020204" pitchFamily="34" charset="0"/>
              <a:buChar char="•"/>
            </a:pPr>
            <a:r>
              <a:rPr lang="en-CA" sz="2400" dirty="0" smtClean="0"/>
              <a:t>tell us the setting (including country).</a:t>
            </a:r>
          </a:p>
          <a:p>
            <a:pPr marL="857250" lvl="1" indent="-457200">
              <a:buFont typeface="Arial" panose="020B0604020202020204" pitchFamily="34" charset="0"/>
              <a:buChar char="•"/>
            </a:pPr>
            <a:r>
              <a:rPr lang="en-CA" sz="2400" dirty="0" smtClean="0"/>
              <a:t>tell us who the participants are.</a:t>
            </a:r>
          </a:p>
          <a:p>
            <a:pPr marL="857250" lvl="1" indent="-457200">
              <a:buFont typeface="Arial" panose="020B0604020202020204" pitchFamily="34" charset="0"/>
              <a:buChar char="•"/>
            </a:pPr>
            <a:r>
              <a:rPr lang="en-CA" sz="2400" dirty="0" smtClean="0"/>
              <a:t>tell us about your instruments.</a:t>
            </a:r>
          </a:p>
          <a:p>
            <a:pPr marL="857250" lvl="1" indent="-457200">
              <a:buFont typeface="Arial" panose="020B0604020202020204" pitchFamily="34" charset="0"/>
              <a:buChar char="•"/>
            </a:pPr>
            <a:r>
              <a:rPr lang="en-CA" sz="2400" dirty="0" smtClean="0"/>
              <a:t>tell us what the data will be.</a:t>
            </a:r>
          </a:p>
          <a:p>
            <a:pPr marL="857250" lvl="1" indent="-457200">
              <a:buFont typeface="Arial" panose="020B0604020202020204" pitchFamily="34" charset="0"/>
              <a:buChar char="•"/>
            </a:pPr>
            <a:r>
              <a:rPr lang="en-CA" sz="2400" dirty="0" smtClean="0"/>
              <a:t>tell us how you will analyse the data (this is where you can reveal the </a:t>
            </a:r>
            <a:r>
              <a:rPr lang="en-CA" sz="2400" i="1" dirty="0" smtClean="0">
                <a:solidFill>
                  <a:srgbClr val="FF0000"/>
                </a:solidFill>
              </a:rPr>
              <a:t>theoretical framework</a:t>
            </a:r>
            <a:r>
              <a:rPr lang="en-CA" sz="2400" dirty="0" smtClean="0"/>
              <a:t>).</a:t>
            </a:r>
          </a:p>
          <a:p>
            <a:endParaRPr lang="en-CA" sz="2400" dirty="0" smtClean="0"/>
          </a:p>
          <a:p>
            <a:endParaRPr lang="en-CA" sz="2400" dirty="0"/>
          </a:p>
        </p:txBody>
      </p:sp>
    </p:spTree>
    <p:extLst>
      <p:ext uri="{BB962C8B-B14F-4D97-AF65-F5344CB8AC3E}">
        <p14:creationId xmlns:p14="http://schemas.microsoft.com/office/powerpoint/2010/main" val="410253834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5619" y="1268799"/>
            <a:ext cx="1648109" cy="3078668"/>
          </a:xfrm>
          <a:prstGeom prst="rect">
            <a:avLst/>
          </a:prstGeom>
        </p:spPr>
      </p:pic>
      <p:sp>
        <p:nvSpPr>
          <p:cNvPr id="2" name="Title 1"/>
          <p:cNvSpPr>
            <a:spLocks noGrp="1"/>
          </p:cNvSpPr>
          <p:nvPr>
            <p:ph type="title"/>
          </p:nvPr>
        </p:nvSpPr>
        <p:spPr/>
        <p:txBody>
          <a:bodyPr/>
          <a:lstStyle/>
          <a:p>
            <a:r>
              <a:rPr lang="en-CA" dirty="0" smtClean="0"/>
              <a:t>7+8. RESULTS and DISCUSSION </a:t>
            </a:r>
            <a:endParaRPr lang="en-CA" dirty="0"/>
          </a:p>
        </p:txBody>
      </p:sp>
      <p:sp>
        <p:nvSpPr>
          <p:cNvPr id="3" name="Content Placeholder 2"/>
          <p:cNvSpPr>
            <a:spLocks noGrp="1"/>
          </p:cNvSpPr>
          <p:nvPr>
            <p:ph idx="1"/>
          </p:nvPr>
        </p:nvSpPr>
        <p:spPr>
          <a:xfrm>
            <a:off x="2483768" y="620688"/>
            <a:ext cx="5400600" cy="4480520"/>
          </a:xfrm>
        </p:spPr>
        <p:txBody>
          <a:bodyPr/>
          <a:lstStyle/>
          <a:p>
            <a:endParaRPr lang="en-CA" sz="2400" dirty="0"/>
          </a:p>
          <a:p>
            <a:pPr marL="457200" indent="-457200">
              <a:buFont typeface="Arial" panose="020B0604020202020204" pitchFamily="34" charset="0"/>
              <a:buChar char="•"/>
            </a:pPr>
            <a:r>
              <a:rPr lang="en-CA" sz="2400" dirty="0" smtClean="0"/>
              <a:t>If you are doing a </a:t>
            </a:r>
            <a:r>
              <a:rPr lang="en-CA" sz="2400" b="1" i="1" dirty="0" smtClean="0"/>
              <a:t>qualitative</a:t>
            </a:r>
            <a:r>
              <a:rPr lang="en-CA" sz="2400" dirty="0" smtClean="0"/>
              <a:t> study I recommend that you put results and discussion together in one section and intertwine them. </a:t>
            </a:r>
          </a:p>
          <a:p>
            <a:pPr marL="457200" indent="-457200">
              <a:buFont typeface="Arial" panose="020B0604020202020204" pitchFamily="34" charset="0"/>
              <a:buChar char="•"/>
            </a:pPr>
            <a:r>
              <a:rPr lang="en-CA" sz="2400" dirty="0" smtClean="0"/>
              <a:t>If you are doing a </a:t>
            </a:r>
            <a:r>
              <a:rPr lang="en-CA" sz="2400" b="1" i="1" dirty="0" smtClean="0"/>
              <a:t>quantitative</a:t>
            </a:r>
            <a:r>
              <a:rPr lang="en-CA" sz="2400" dirty="0" smtClean="0"/>
              <a:t> study I recommend that you put your results in a table then discuss them. </a:t>
            </a:r>
            <a:r>
              <a:rPr lang="en-CA" sz="2400" dirty="0" smtClean="0">
                <a:solidFill>
                  <a:srgbClr val="FF0000"/>
                </a:solidFill>
              </a:rPr>
              <a:t>DO NOT </a:t>
            </a:r>
            <a:r>
              <a:rPr lang="en-CA" sz="2400" dirty="0" smtClean="0"/>
              <a:t>narrate the contents of the table. </a:t>
            </a:r>
            <a:endParaRPr lang="en-CA" sz="2400" dirty="0"/>
          </a:p>
        </p:txBody>
      </p:sp>
    </p:spTree>
    <p:extLst>
      <p:ext uri="{BB962C8B-B14F-4D97-AF65-F5344CB8AC3E}">
        <p14:creationId xmlns:p14="http://schemas.microsoft.com/office/powerpoint/2010/main" val="375456127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2195736" y="44624"/>
            <a:ext cx="6118924" cy="4912568"/>
          </a:xfrm>
        </p:spPr>
        <p:txBody>
          <a:bodyPr>
            <a:noAutofit/>
          </a:bodyPr>
          <a:lstStyle/>
          <a:p>
            <a:pPr marL="457200" indent="-457200">
              <a:buFont typeface="Arial" panose="020B0604020202020204" pitchFamily="34" charset="0"/>
              <a:buChar char="•"/>
            </a:pPr>
            <a:r>
              <a:rPr lang="en-CA" sz="2400" dirty="0" smtClean="0"/>
              <a:t>Use your theoretical framework in transparent ways. </a:t>
            </a:r>
          </a:p>
          <a:p>
            <a:pPr marL="457200" indent="-457200">
              <a:buFont typeface="Arial" panose="020B0604020202020204" pitchFamily="34" charset="0"/>
              <a:buChar char="•"/>
            </a:pPr>
            <a:r>
              <a:rPr lang="en-CA" sz="2400" dirty="0" smtClean="0">
                <a:solidFill>
                  <a:srgbClr val="FF0000"/>
                </a:solidFill>
              </a:rPr>
              <a:t>DO NOT </a:t>
            </a:r>
            <a:r>
              <a:rPr lang="en-CA" sz="2400" dirty="0" smtClean="0"/>
              <a:t>use a complex framework to see/say simple things.</a:t>
            </a:r>
          </a:p>
          <a:p>
            <a:pPr marL="457200" indent="-457200">
              <a:buFont typeface="Arial" panose="020B0604020202020204" pitchFamily="34" charset="0"/>
              <a:buChar char="•"/>
            </a:pPr>
            <a:r>
              <a:rPr lang="en-CA" sz="2400" dirty="0" smtClean="0">
                <a:solidFill>
                  <a:srgbClr val="FF0000"/>
                </a:solidFill>
              </a:rPr>
              <a:t>DO NOT </a:t>
            </a:r>
            <a:r>
              <a:rPr lang="en-CA" sz="2400" dirty="0" smtClean="0"/>
              <a:t>be to shallow in your analysis. </a:t>
            </a:r>
          </a:p>
          <a:p>
            <a:pPr marL="457200" indent="-457200">
              <a:buFont typeface="Arial" panose="020B0604020202020204" pitchFamily="34" charset="0"/>
              <a:buChar char="•"/>
            </a:pPr>
            <a:r>
              <a:rPr lang="en-CA" sz="2400" dirty="0" smtClean="0"/>
              <a:t>There </a:t>
            </a:r>
            <a:r>
              <a:rPr lang="en-CA" sz="2400" dirty="0"/>
              <a:t>is a difference between </a:t>
            </a:r>
            <a:r>
              <a:rPr lang="en-CA" sz="2400" dirty="0">
                <a:solidFill>
                  <a:srgbClr val="FF0000"/>
                </a:solidFill>
              </a:rPr>
              <a:t>DOING</a:t>
            </a:r>
            <a:r>
              <a:rPr lang="en-CA" sz="2400" dirty="0"/>
              <a:t> research and </a:t>
            </a:r>
            <a:r>
              <a:rPr lang="en-CA" sz="2400" dirty="0">
                <a:solidFill>
                  <a:srgbClr val="FF0000"/>
                </a:solidFill>
              </a:rPr>
              <a:t>WRITING</a:t>
            </a:r>
            <a:r>
              <a:rPr lang="en-CA" sz="2400" dirty="0"/>
              <a:t> research</a:t>
            </a:r>
            <a:r>
              <a:rPr lang="en-CA" sz="2400" dirty="0" smtClean="0"/>
              <a:t>.</a:t>
            </a:r>
          </a:p>
          <a:p>
            <a:pPr marL="457200" indent="-457200">
              <a:buFont typeface="Arial" panose="020B0604020202020204" pitchFamily="34" charset="0"/>
              <a:buChar char="•"/>
            </a:pPr>
            <a:r>
              <a:rPr lang="en-CA" sz="2400" dirty="0"/>
              <a:t>Know the difference between grounded theory and constant comparative method. </a:t>
            </a:r>
          </a:p>
          <a:p>
            <a:pPr marL="457200" indent="-457200">
              <a:buFont typeface="Arial" panose="020B0604020202020204" pitchFamily="34" charset="0"/>
              <a:buChar char="•"/>
            </a:pPr>
            <a:r>
              <a:rPr lang="en-CA" sz="2400" dirty="0" smtClean="0"/>
              <a:t>If you are truly writing in grounded theory I suggest you send it to a journal that specializes in this. </a:t>
            </a:r>
            <a:endParaRPr lang="en-CA" sz="2400" dirty="0"/>
          </a:p>
        </p:txBody>
      </p:sp>
      <p:sp>
        <p:nvSpPr>
          <p:cNvPr id="6" name="Title 1"/>
          <p:cNvSpPr txBox="1">
            <a:spLocks/>
          </p:cNvSpPr>
          <p:nvPr/>
        </p:nvSpPr>
        <p:spPr bwMode="auto">
          <a:xfrm>
            <a:off x="685800" y="5259288"/>
            <a:ext cx="8153400" cy="11220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txBody>
          <a:bodyPr vert="horz" wrap="square" lIns="91440" tIns="45720" rIns="91440" bIns="45720" numCol="1" anchor="ctr" anchorCtr="0" compatLnSpc="1">
            <a:prstTxWarp prst="textNoShape">
              <a:avLst/>
            </a:prstTxWarp>
          </a:bodyPr>
          <a:lstStyle>
            <a:lvl1pPr algn="l" rtl="0" eaLnBrk="1" fontAlgn="base" hangingPunct="1">
              <a:spcBef>
                <a:spcPct val="0"/>
              </a:spcBef>
              <a:spcAft>
                <a:spcPct val="0"/>
              </a:spcAft>
              <a:defRPr sz="3600">
                <a:solidFill>
                  <a:schemeClr val="tx2"/>
                </a:solidFill>
                <a:latin typeface="+mj-lt"/>
                <a:ea typeface="MS PGothic" panose="020B0600070205080204" pitchFamily="34" charset="-128"/>
                <a:cs typeface="+mj-cs"/>
              </a:defRPr>
            </a:lvl1pPr>
            <a:lvl2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2pPr>
            <a:lvl3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3pPr>
            <a:lvl4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4pPr>
            <a:lvl5pPr algn="l" rtl="0" eaLnBrk="1" fontAlgn="base" hangingPunct="1">
              <a:spcBef>
                <a:spcPct val="0"/>
              </a:spcBef>
              <a:spcAft>
                <a:spcPct val="0"/>
              </a:spcAft>
              <a:defRPr sz="3600">
                <a:solidFill>
                  <a:schemeClr val="tx2"/>
                </a:solidFill>
                <a:latin typeface="DINPro-Medium" charset="0"/>
                <a:ea typeface="MS PGothic" panose="020B0600070205080204" pitchFamily="34" charset="-128"/>
                <a:cs typeface="ＭＳ Ｐゴシック" charset="0"/>
              </a:defRPr>
            </a:lvl5pPr>
            <a:lvl6pPr marL="4572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6pPr>
            <a:lvl7pPr marL="9144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7pPr>
            <a:lvl8pPr marL="13716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8pPr>
            <a:lvl9pPr marL="1828800" algn="l" rtl="0" eaLnBrk="1" fontAlgn="base" hangingPunct="1">
              <a:spcBef>
                <a:spcPct val="0"/>
              </a:spcBef>
              <a:spcAft>
                <a:spcPct val="0"/>
              </a:spcAft>
              <a:defRPr sz="3600">
                <a:solidFill>
                  <a:schemeClr val="tx2"/>
                </a:solidFill>
                <a:latin typeface="DINPro-Medium" charset="0"/>
                <a:ea typeface="ＭＳ Ｐゴシック" charset="0"/>
                <a:cs typeface="ＭＳ Ｐゴシック" charset="0"/>
              </a:defRPr>
            </a:lvl9pPr>
          </a:lstStyle>
          <a:p>
            <a:pPr>
              <a:buClrTx/>
            </a:pPr>
            <a:r>
              <a:rPr lang="en-CA" dirty="0"/>
              <a:t>7+8. RESULTS and DISCUSSION </a:t>
            </a:r>
            <a:endParaRPr lang="en-CA" kern="0" dirty="0"/>
          </a:p>
        </p:txBody>
      </p:sp>
      <p:pic>
        <p:nvPicPr>
          <p:cNvPr id="4" name="Picture 3"/>
          <p:cNvPicPr>
            <a:picLocks noChangeAspect="1"/>
          </p:cNvPicPr>
          <p:nvPr/>
        </p:nvPicPr>
        <p:blipFill>
          <a:blip r:embed="rId2"/>
          <a:stretch>
            <a:fillRect/>
          </a:stretch>
        </p:blipFill>
        <p:spPr>
          <a:xfrm>
            <a:off x="475619" y="1268799"/>
            <a:ext cx="1648109" cy="3078668"/>
          </a:xfrm>
          <a:prstGeom prst="rect">
            <a:avLst/>
          </a:prstGeom>
        </p:spPr>
      </p:pic>
    </p:spTree>
    <p:extLst>
      <p:ext uri="{BB962C8B-B14F-4D97-AF65-F5344CB8AC3E}">
        <p14:creationId xmlns:p14="http://schemas.microsoft.com/office/powerpoint/2010/main" val="9749854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 name="Picture 20"/>
          <p:cNvPicPr>
            <a:picLocks noChangeAspect="1"/>
          </p:cNvPicPr>
          <p:nvPr/>
        </p:nvPicPr>
        <p:blipFill>
          <a:blip r:embed="rId2"/>
          <a:stretch>
            <a:fillRect/>
          </a:stretch>
        </p:blipFill>
        <p:spPr>
          <a:xfrm>
            <a:off x="475619" y="1268799"/>
            <a:ext cx="1648109" cy="3078668"/>
          </a:xfrm>
          <a:prstGeom prst="rect">
            <a:avLst/>
          </a:prstGeom>
        </p:spPr>
      </p:pic>
      <p:sp>
        <p:nvSpPr>
          <p:cNvPr id="2" name="Title 1"/>
          <p:cNvSpPr>
            <a:spLocks noGrp="1"/>
          </p:cNvSpPr>
          <p:nvPr>
            <p:ph type="title"/>
          </p:nvPr>
        </p:nvSpPr>
        <p:spPr/>
        <p:txBody>
          <a:bodyPr/>
          <a:lstStyle/>
          <a:p>
            <a:r>
              <a:rPr lang="en-CA" dirty="0"/>
              <a:t>9</a:t>
            </a:r>
            <a:r>
              <a:rPr lang="en-CA" dirty="0" smtClean="0"/>
              <a:t>. CONCLUSIONS</a:t>
            </a:r>
            <a:endParaRPr lang="en-CA" dirty="0"/>
          </a:p>
        </p:txBody>
      </p:sp>
      <p:sp>
        <p:nvSpPr>
          <p:cNvPr id="3" name="Content Placeholder 2"/>
          <p:cNvSpPr>
            <a:spLocks noGrp="1"/>
          </p:cNvSpPr>
          <p:nvPr>
            <p:ph idx="1"/>
          </p:nvPr>
        </p:nvSpPr>
        <p:spPr>
          <a:xfrm>
            <a:off x="2627784" y="1844824"/>
            <a:ext cx="5400600" cy="4480520"/>
          </a:xfrm>
        </p:spPr>
        <p:txBody>
          <a:bodyPr/>
          <a:lstStyle/>
          <a:p>
            <a:pPr>
              <a:buFont typeface="Arial" panose="020B0604020202020204" pitchFamily="34" charset="0"/>
              <a:buChar char="•"/>
            </a:pPr>
            <a:r>
              <a:rPr lang="en-CA" sz="2400" dirty="0" smtClean="0"/>
              <a:t>Remind the reader what the questions were. </a:t>
            </a:r>
            <a:r>
              <a:rPr lang="en-CA" sz="2400" dirty="0" smtClean="0">
                <a:solidFill>
                  <a:srgbClr val="FF0000"/>
                </a:solidFill>
              </a:rPr>
              <a:t>DO NOT </a:t>
            </a:r>
            <a:r>
              <a:rPr lang="en-CA" sz="2400" dirty="0" smtClean="0"/>
              <a:t>cut and paste. </a:t>
            </a:r>
          </a:p>
          <a:p>
            <a:pPr>
              <a:buFont typeface="Arial" panose="020B0604020202020204" pitchFamily="34" charset="0"/>
              <a:buChar char="•"/>
            </a:pPr>
            <a:r>
              <a:rPr lang="en-CA" sz="2400" dirty="0"/>
              <a:t>A</a:t>
            </a:r>
            <a:r>
              <a:rPr lang="en-CA" sz="2400" dirty="0" smtClean="0"/>
              <a:t>nswer your research question.</a:t>
            </a:r>
          </a:p>
        </p:txBody>
      </p:sp>
    </p:spTree>
    <p:extLst>
      <p:ext uri="{BB962C8B-B14F-4D97-AF65-F5344CB8AC3E}">
        <p14:creationId xmlns:p14="http://schemas.microsoft.com/office/powerpoint/2010/main" val="2153622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10. RELEVANCE TO LITERATURE</a:t>
            </a:r>
            <a:endParaRPr lang="en-CA" dirty="0"/>
          </a:p>
        </p:txBody>
      </p:sp>
      <p:sp>
        <p:nvSpPr>
          <p:cNvPr id="3" name="Content Placeholder 2"/>
          <p:cNvSpPr>
            <a:spLocks noGrp="1"/>
          </p:cNvSpPr>
          <p:nvPr>
            <p:ph idx="1"/>
          </p:nvPr>
        </p:nvSpPr>
        <p:spPr>
          <a:xfrm>
            <a:off x="2699792" y="1412776"/>
            <a:ext cx="5400600" cy="3616424"/>
          </a:xfrm>
        </p:spPr>
        <p:txBody>
          <a:bodyPr/>
          <a:lstStyle/>
          <a:p>
            <a:pPr marL="233363" indent="-233363">
              <a:buFont typeface="Arial" panose="020B0604020202020204" pitchFamily="34" charset="0"/>
              <a:buChar char="•"/>
            </a:pPr>
            <a:r>
              <a:rPr lang="en-CA" sz="2400" dirty="0" smtClean="0"/>
              <a:t>Talk back to your literature. How do your findings contribute to the existing work in this field? </a:t>
            </a:r>
            <a:endParaRPr lang="en-CA" sz="2400" dirty="0"/>
          </a:p>
          <a:p>
            <a:pPr marL="633413" lvl="1" indent="-233363">
              <a:buFont typeface="Arial" panose="020B0604020202020204" pitchFamily="34" charset="0"/>
              <a:buChar char="•"/>
            </a:pPr>
            <a:r>
              <a:rPr lang="en-CA" sz="2400" dirty="0" smtClean="0"/>
              <a:t>What extensions or adaptations do you propose?</a:t>
            </a:r>
          </a:p>
          <a:p>
            <a:pPr marL="633413" lvl="1" indent="-233363">
              <a:buFont typeface="Arial" panose="020B0604020202020204" pitchFamily="34" charset="0"/>
              <a:buChar char="•"/>
            </a:pPr>
            <a:r>
              <a:rPr lang="en-CA" sz="2400" dirty="0" smtClean="0"/>
              <a:t>What parts of the literature mapped well onto your context?</a:t>
            </a:r>
          </a:p>
        </p:txBody>
      </p:sp>
      <p:pic>
        <p:nvPicPr>
          <p:cNvPr id="5" name="Picture 4"/>
          <p:cNvPicPr>
            <a:picLocks noChangeAspect="1"/>
          </p:cNvPicPr>
          <p:nvPr/>
        </p:nvPicPr>
        <p:blipFill>
          <a:blip r:embed="rId2"/>
          <a:stretch>
            <a:fillRect/>
          </a:stretch>
        </p:blipFill>
        <p:spPr>
          <a:xfrm>
            <a:off x="480459" y="1268799"/>
            <a:ext cx="1643269" cy="3069627"/>
          </a:xfrm>
          <a:prstGeom prst="rect">
            <a:avLst/>
          </a:prstGeom>
        </p:spPr>
      </p:pic>
    </p:spTree>
    <p:extLst>
      <p:ext uri="{BB962C8B-B14F-4D97-AF65-F5344CB8AC3E}">
        <p14:creationId xmlns:p14="http://schemas.microsoft.com/office/powerpoint/2010/main" val="14447775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8" name="Picture 37"/>
          <p:cNvPicPr>
            <a:picLocks noChangeAspect="1"/>
          </p:cNvPicPr>
          <p:nvPr/>
        </p:nvPicPr>
        <p:blipFill>
          <a:blip r:embed="rId2"/>
          <a:stretch>
            <a:fillRect/>
          </a:stretch>
        </p:blipFill>
        <p:spPr>
          <a:xfrm>
            <a:off x="480459" y="1268799"/>
            <a:ext cx="1643269" cy="3063499"/>
          </a:xfrm>
          <a:prstGeom prst="rect">
            <a:avLst/>
          </a:prstGeom>
        </p:spPr>
      </p:pic>
      <p:sp>
        <p:nvSpPr>
          <p:cNvPr id="2" name="Title 1"/>
          <p:cNvSpPr>
            <a:spLocks noGrp="1"/>
          </p:cNvSpPr>
          <p:nvPr>
            <p:ph type="title"/>
          </p:nvPr>
        </p:nvSpPr>
        <p:spPr>
          <a:xfrm>
            <a:off x="683568" y="5517232"/>
            <a:ext cx="8153400" cy="762000"/>
          </a:xfrm>
        </p:spPr>
        <p:txBody>
          <a:bodyPr/>
          <a:lstStyle/>
          <a:p>
            <a:pPr marL="744538" indent="-744538"/>
            <a:r>
              <a:rPr lang="en-CA" dirty="0" smtClean="0"/>
              <a:t>11. RELEVANCE TO THE PHENOMENON OF INTEREST</a:t>
            </a:r>
            <a:endParaRPr lang="en-CA" dirty="0"/>
          </a:p>
        </p:txBody>
      </p:sp>
      <p:sp>
        <p:nvSpPr>
          <p:cNvPr id="3" name="Content Placeholder 2"/>
          <p:cNvSpPr>
            <a:spLocks noGrp="1"/>
          </p:cNvSpPr>
          <p:nvPr>
            <p:ph idx="1"/>
          </p:nvPr>
        </p:nvSpPr>
        <p:spPr>
          <a:xfrm>
            <a:off x="2699792" y="980729"/>
            <a:ext cx="5400600" cy="4048472"/>
          </a:xfrm>
        </p:spPr>
        <p:txBody>
          <a:bodyPr/>
          <a:lstStyle/>
          <a:p>
            <a:pPr marL="233363" indent="-233363">
              <a:buFont typeface="Arial" panose="020B0604020202020204" pitchFamily="34" charset="0"/>
              <a:buChar char="•"/>
            </a:pPr>
            <a:r>
              <a:rPr lang="en-CA" sz="2400" dirty="0" smtClean="0"/>
              <a:t>Talk back to the thing that motivated you to do your research.</a:t>
            </a:r>
          </a:p>
          <a:p>
            <a:pPr marL="633413" lvl="1" indent="-233363">
              <a:buFont typeface="Arial" panose="020B0604020202020204" pitchFamily="34" charset="0"/>
              <a:buChar char="•"/>
            </a:pPr>
            <a:r>
              <a:rPr lang="en-CA" sz="2400" dirty="0" smtClean="0"/>
              <a:t>What have you learned that furthers your agenda?</a:t>
            </a:r>
          </a:p>
          <a:p>
            <a:pPr marL="633413" lvl="1" indent="-233363">
              <a:buFont typeface="Arial" panose="020B0604020202020204" pitchFamily="34" charset="0"/>
              <a:buChar char="•"/>
            </a:pPr>
            <a:r>
              <a:rPr lang="en-CA" sz="2400" dirty="0" smtClean="0"/>
              <a:t>What have you learned that furthers the agenda of mathematics education?</a:t>
            </a:r>
          </a:p>
          <a:p>
            <a:pPr marL="633413" lvl="1" indent="-233363">
              <a:buFont typeface="Arial" panose="020B0604020202020204" pitchFamily="34" charset="0"/>
              <a:buChar char="•"/>
            </a:pPr>
            <a:r>
              <a:rPr lang="en-CA" sz="2400" dirty="0" smtClean="0">
                <a:solidFill>
                  <a:srgbClr val="FF0000"/>
                </a:solidFill>
              </a:rPr>
              <a:t>DO NOT </a:t>
            </a:r>
            <a:r>
              <a:rPr lang="en-CA" sz="2400" dirty="0" smtClean="0"/>
              <a:t>be flippant with implications (better to leave them out).</a:t>
            </a:r>
          </a:p>
          <a:p>
            <a:endParaRPr lang="en-CA" sz="2400" dirty="0"/>
          </a:p>
        </p:txBody>
      </p:sp>
    </p:spTree>
    <p:extLst>
      <p:ext uri="{BB962C8B-B14F-4D97-AF65-F5344CB8AC3E}">
        <p14:creationId xmlns:p14="http://schemas.microsoft.com/office/powerpoint/2010/main" val="93024848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CA" dirty="0"/>
          </a:p>
        </p:txBody>
      </p:sp>
      <p:sp>
        <p:nvSpPr>
          <p:cNvPr id="6" name="TextBox 5"/>
          <p:cNvSpPr txBox="1"/>
          <p:nvPr/>
        </p:nvSpPr>
        <p:spPr>
          <a:xfrm>
            <a:off x="1979712" y="1700808"/>
            <a:ext cx="6048672" cy="1865126"/>
          </a:xfrm>
          <a:prstGeom prst="rect">
            <a:avLst/>
          </a:prstGeom>
          <a:noFill/>
        </p:spPr>
        <p:txBody>
          <a:bodyPr wrap="square" rtlCol="0">
            <a:spAutoFit/>
          </a:bodyPr>
          <a:lstStyle/>
          <a:p>
            <a:pPr>
              <a:spcAft>
                <a:spcPts val="1200"/>
              </a:spcAft>
            </a:pPr>
            <a:r>
              <a:rPr lang="en-CA" sz="2800" dirty="0" smtClean="0"/>
              <a:t>www.peterliljedahl.com/presentations</a:t>
            </a:r>
          </a:p>
          <a:p>
            <a:pPr>
              <a:spcAft>
                <a:spcPts val="1200"/>
              </a:spcAft>
            </a:pPr>
            <a:r>
              <a:rPr lang="en-CA" sz="2800" dirty="0"/>
              <a:t>l</a:t>
            </a:r>
            <a:r>
              <a:rPr lang="en-CA" sz="2800" dirty="0" smtClean="0"/>
              <a:t>iljedahl@sfu.ca</a:t>
            </a:r>
          </a:p>
          <a:p>
            <a:pPr>
              <a:spcAft>
                <a:spcPts val="1200"/>
              </a:spcAft>
            </a:pPr>
            <a:r>
              <a:rPr lang="en-CA" sz="2800" dirty="0" smtClean="0"/>
              <a:t>@</a:t>
            </a:r>
            <a:r>
              <a:rPr lang="en-CA" sz="2800" dirty="0" err="1" smtClean="0"/>
              <a:t>pgliljedahl</a:t>
            </a:r>
            <a:endParaRPr lang="en-CA" sz="2800" dirty="0"/>
          </a:p>
        </p:txBody>
      </p:sp>
      <p:pic>
        <p:nvPicPr>
          <p:cNvPr id="7" name="Picture 6" descr=" See full-sized imag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999933" y="3068960"/>
            <a:ext cx="731886" cy="597457"/>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016208" y="2358216"/>
            <a:ext cx="660370" cy="55031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071809" y="1630836"/>
            <a:ext cx="604769" cy="591447"/>
          </a:xfrm>
          <a:prstGeom prst="rect">
            <a:avLst/>
          </a:prstGeom>
        </p:spPr>
      </p:pic>
    </p:spTree>
    <p:extLst>
      <p:ext uri="{BB962C8B-B14F-4D97-AF65-F5344CB8AC3E}">
        <p14:creationId xmlns:p14="http://schemas.microsoft.com/office/powerpoint/2010/main" val="226977854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a:stretch>
            <a:fillRect/>
          </a:stretch>
        </p:blipFill>
        <p:spPr>
          <a:xfrm>
            <a:off x="480459" y="1251897"/>
            <a:ext cx="1643269" cy="3069627"/>
          </a:xfrm>
          <a:prstGeom prst="rect">
            <a:avLst/>
          </a:prstGeom>
        </p:spPr>
      </p:pic>
      <p:sp>
        <p:nvSpPr>
          <p:cNvPr id="3" name="Content Placeholder 2"/>
          <p:cNvSpPr>
            <a:spLocks noGrp="1"/>
          </p:cNvSpPr>
          <p:nvPr>
            <p:ph idx="1"/>
          </p:nvPr>
        </p:nvSpPr>
        <p:spPr>
          <a:xfrm>
            <a:off x="2699792" y="1772815"/>
            <a:ext cx="5400600" cy="3256385"/>
          </a:xfrm>
        </p:spPr>
        <p:txBody>
          <a:bodyPr/>
          <a:lstStyle/>
          <a:p>
            <a:pPr>
              <a:buFont typeface="Arial" panose="020B0604020202020204" pitchFamily="34" charset="0"/>
              <a:buChar char="•"/>
            </a:pPr>
            <a:r>
              <a:rPr lang="en-CA" sz="2400" dirty="0" smtClean="0"/>
              <a:t>Follow the format specified by the journal.</a:t>
            </a:r>
          </a:p>
          <a:p>
            <a:pPr>
              <a:buFont typeface="Arial" panose="020B0604020202020204" pitchFamily="34" charset="0"/>
              <a:buChar char="•"/>
            </a:pPr>
            <a:r>
              <a:rPr lang="en-CA" sz="2400" dirty="0" smtClean="0"/>
              <a:t>Make sure that </a:t>
            </a:r>
            <a:r>
              <a:rPr lang="en-CA" sz="2400" dirty="0" smtClean="0">
                <a:solidFill>
                  <a:srgbClr val="FF0000"/>
                </a:solidFill>
              </a:rPr>
              <a:t>ALL</a:t>
            </a:r>
            <a:r>
              <a:rPr lang="en-CA" sz="2400" dirty="0" smtClean="0"/>
              <a:t> references follow the same format – be careful with cut and paste. </a:t>
            </a:r>
            <a:endParaRPr lang="en-CA" sz="2400" dirty="0"/>
          </a:p>
        </p:txBody>
      </p:sp>
      <p:sp>
        <p:nvSpPr>
          <p:cNvPr id="5" name="Title 4"/>
          <p:cNvSpPr>
            <a:spLocks noGrp="1"/>
          </p:cNvSpPr>
          <p:nvPr>
            <p:ph type="title"/>
          </p:nvPr>
        </p:nvSpPr>
        <p:spPr/>
        <p:txBody>
          <a:bodyPr/>
          <a:lstStyle/>
          <a:p>
            <a:r>
              <a:rPr lang="en-CA" dirty="0" smtClean="0"/>
              <a:t>12. REFERENCES</a:t>
            </a:r>
            <a:endParaRPr lang="en-CA" dirty="0"/>
          </a:p>
        </p:txBody>
      </p:sp>
    </p:spTree>
    <p:extLst>
      <p:ext uri="{BB962C8B-B14F-4D97-AF65-F5344CB8AC3E}">
        <p14:creationId xmlns:p14="http://schemas.microsoft.com/office/powerpoint/2010/main" val="40230990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13. JOURNAL SUBMISSION</a:t>
            </a:r>
            <a:endParaRPr lang="en-CA" dirty="0"/>
          </a:p>
        </p:txBody>
      </p:sp>
      <p:sp>
        <p:nvSpPr>
          <p:cNvPr id="3" name="Content Placeholder 2"/>
          <p:cNvSpPr>
            <a:spLocks noGrp="1"/>
          </p:cNvSpPr>
          <p:nvPr>
            <p:ph idx="1"/>
          </p:nvPr>
        </p:nvSpPr>
        <p:spPr>
          <a:xfrm>
            <a:off x="2699792" y="834482"/>
            <a:ext cx="5112568" cy="3904456"/>
          </a:xfrm>
        </p:spPr>
        <p:txBody>
          <a:bodyPr/>
          <a:lstStyle/>
          <a:p>
            <a:pPr marL="457200" indent="-457200">
              <a:buFont typeface="Arial" panose="020B0604020202020204" pitchFamily="34" charset="0"/>
              <a:buChar char="•"/>
            </a:pPr>
            <a:r>
              <a:rPr lang="en-CA" sz="2400" dirty="0" smtClean="0">
                <a:solidFill>
                  <a:srgbClr val="FF0000"/>
                </a:solidFill>
              </a:rPr>
              <a:t>READ</a:t>
            </a:r>
            <a:r>
              <a:rPr lang="en-CA" sz="2400" dirty="0" smtClean="0"/>
              <a:t> </a:t>
            </a:r>
            <a:r>
              <a:rPr lang="en-CA" sz="2400" dirty="0"/>
              <a:t>your paper.</a:t>
            </a:r>
          </a:p>
          <a:p>
            <a:pPr marL="457200" indent="-457200">
              <a:buFont typeface="Arial" panose="020B0604020202020204" pitchFamily="34" charset="0"/>
              <a:buChar char="•"/>
            </a:pPr>
            <a:r>
              <a:rPr lang="en-CA" sz="2400" dirty="0"/>
              <a:t>Get it proofread if needed.</a:t>
            </a:r>
          </a:p>
          <a:p>
            <a:pPr marL="457200" indent="-457200">
              <a:buFont typeface="Arial" panose="020B0604020202020204" pitchFamily="34" charset="0"/>
              <a:buChar char="•"/>
            </a:pPr>
            <a:r>
              <a:rPr lang="en-CA" sz="2400" dirty="0" smtClean="0"/>
              <a:t>Follow the instructions!</a:t>
            </a:r>
          </a:p>
          <a:p>
            <a:pPr marL="857250" lvl="1" indent="-457200">
              <a:buFont typeface="Arial" panose="020B0604020202020204" pitchFamily="34" charset="0"/>
              <a:buChar char="•"/>
            </a:pPr>
            <a:r>
              <a:rPr lang="en-CA" sz="2400" dirty="0" smtClean="0">
                <a:solidFill>
                  <a:srgbClr val="FF0000"/>
                </a:solidFill>
              </a:rPr>
              <a:t>BLIND</a:t>
            </a:r>
            <a:r>
              <a:rPr lang="en-CA" sz="2400" dirty="0" smtClean="0"/>
              <a:t> your paper!</a:t>
            </a:r>
          </a:p>
          <a:p>
            <a:pPr marL="857250" lvl="1" indent="-457200">
              <a:buFont typeface="Arial" panose="020B0604020202020204" pitchFamily="34" charset="0"/>
              <a:buChar char="•"/>
            </a:pPr>
            <a:r>
              <a:rPr lang="en-CA" sz="2400" dirty="0" smtClean="0"/>
              <a:t>If you are asked for name, title, and abstract in meta-data </a:t>
            </a:r>
            <a:r>
              <a:rPr lang="en-CA" sz="2400" dirty="0" smtClean="0">
                <a:solidFill>
                  <a:srgbClr val="FF0000"/>
                </a:solidFill>
              </a:rPr>
              <a:t>DO NOT </a:t>
            </a:r>
            <a:r>
              <a:rPr lang="en-CA" sz="2400" dirty="0" smtClean="0"/>
              <a:t>include it in the paper. </a:t>
            </a:r>
          </a:p>
          <a:p>
            <a:pPr marL="857250" lvl="1" indent="-457200">
              <a:buFont typeface="Arial" panose="020B0604020202020204" pitchFamily="34" charset="0"/>
              <a:buChar char="•"/>
            </a:pPr>
            <a:r>
              <a:rPr lang="en-CA" sz="2400" dirty="0" smtClean="0">
                <a:solidFill>
                  <a:srgbClr val="FF0000"/>
                </a:solidFill>
              </a:rPr>
              <a:t>PREVIEW</a:t>
            </a:r>
            <a:r>
              <a:rPr lang="en-CA" sz="2400" dirty="0" smtClean="0"/>
              <a:t> the file that is created. </a:t>
            </a:r>
          </a:p>
          <a:p>
            <a:endParaRPr lang="en-CA" sz="2400" dirty="0"/>
          </a:p>
          <a:p>
            <a:pPr marL="0" indent="0"/>
            <a:endParaRPr lang="en-CA" sz="2400" dirty="0"/>
          </a:p>
        </p:txBody>
      </p:sp>
      <p:pic>
        <p:nvPicPr>
          <p:cNvPr id="19" name="Picture 18"/>
          <p:cNvPicPr>
            <a:picLocks noChangeAspect="1"/>
          </p:cNvPicPr>
          <p:nvPr/>
        </p:nvPicPr>
        <p:blipFill>
          <a:blip r:embed="rId2"/>
          <a:stretch>
            <a:fillRect/>
          </a:stretch>
        </p:blipFill>
        <p:spPr>
          <a:xfrm>
            <a:off x="480459" y="1251897"/>
            <a:ext cx="1643269" cy="3069627"/>
          </a:xfrm>
          <a:prstGeom prst="rect">
            <a:avLst/>
          </a:prstGeom>
        </p:spPr>
      </p:pic>
    </p:spTree>
    <p:extLst>
      <p:ext uri="{BB962C8B-B14F-4D97-AF65-F5344CB8AC3E}">
        <p14:creationId xmlns:p14="http://schemas.microsoft.com/office/powerpoint/2010/main" val="2355661136"/>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14. RESPOND TO YOUR REVIEWERS</a:t>
            </a:r>
            <a:endParaRPr lang="en-CA" dirty="0"/>
          </a:p>
        </p:txBody>
      </p:sp>
      <p:sp>
        <p:nvSpPr>
          <p:cNvPr id="3" name="Content Placeholder 2"/>
          <p:cNvSpPr>
            <a:spLocks noGrp="1"/>
          </p:cNvSpPr>
          <p:nvPr>
            <p:ph idx="1"/>
          </p:nvPr>
        </p:nvSpPr>
        <p:spPr>
          <a:xfrm>
            <a:off x="2699792" y="1052736"/>
            <a:ext cx="5256584" cy="3976464"/>
          </a:xfrm>
        </p:spPr>
        <p:txBody>
          <a:bodyPr/>
          <a:lstStyle/>
          <a:p>
            <a:pPr marL="457200" indent="-457200">
              <a:buFont typeface="Arial" panose="020B0604020202020204" pitchFamily="34" charset="0"/>
              <a:buChar char="•"/>
            </a:pPr>
            <a:r>
              <a:rPr lang="en-CA" sz="2800" dirty="0" smtClean="0">
                <a:solidFill>
                  <a:srgbClr val="FF0000"/>
                </a:solidFill>
              </a:rPr>
              <a:t>DO</a:t>
            </a:r>
            <a:r>
              <a:rPr lang="en-CA" sz="2800" dirty="0" smtClean="0"/>
              <a:t> what they have asked – or </a:t>
            </a:r>
            <a:r>
              <a:rPr lang="en-CA" sz="2800" dirty="0" smtClean="0">
                <a:solidFill>
                  <a:srgbClr val="FF0000"/>
                </a:solidFill>
              </a:rPr>
              <a:t>NOT</a:t>
            </a:r>
            <a:r>
              <a:rPr lang="en-CA" sz="2800" dirty="0" smtClean="0"/>
              <a:t>.</a:t>
            </a:r>
          </a:p>
          <a:p>
            <a:pPr marL="857250" lvl="1" indent="-457200">
              <a:buFont typeface="Arial" panose="020B0604020202020204" pitchFamily="34" charset="0"/>
              <a:buChar char="•"/>
            </a:pPr>
            <a:r>
              <a:rPr lang="en-CA" sz="2800" dirty="0" smtClean="0"/>
              <a:t>Either way write a well organized letter or a table back to the reviewers detailing how you responded to their comments (or not).  </a:t>
            </a:r>
            <a:endParaRPr lang="en-CA" sz="2800" dirty="0"/>
          </a:p>
        </p:txBody>
      </p:sp>
      <p:pic>
        <p:nvPicPr>
          <p:cNvPr id="4" name="Picture 3"/>
          <p:cNvPicPr>
            <a:picLocks noChangeAspect="1"/>
          </p:cNvPicPr>
          <p:nvPr/>
        </p:nvPicPr>
        <p:blipFill>
          <a:blip r:embed="rId2"/>
          <a:stretch>
            <a:fillRect/>
          </a:stretch>
        </p:blipFill>
        <p:spPr>
          <a:xfrm>
            <a:off x="480459" y="1251897"/>
            <a:ext cx="1643269" cy="3069627"/>
          </a:xfrm>
          <a:prstGeom prst="rect">
            <a:avLst/>
          </a:prstGeom>
        </p:spPr>
      </p:pic>
    </p:spTree>
    <p:extLst>
      <p:ext uri="{BB962C8B-B14F-4D97-AF65-F5344CB8AC3E}">
        <p14:creationId xmlns:p14="http://schemas.microsoft.com/office/powerpoint/2010/main" val="171396488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STRUCTURE OF A GOOD ARTICLE</a:t>
            </a:r>
            <a:endParaRPr lang="en-CA" dirty="0"/>
          </a:p>
        </p:txBody>
      </p:sp>
      <p:sp>
        <p:nvSpPr>
          <p:cNvPr id="45" name="TextBox 44"/>
          <p:cNvSpPr txBox="1"/>
          <p:nvPr/>
        </p:nvSpPr>
        <p:spPr>
          <a:xfrm>
            <a:off x="3246327" y="577378"/>
            <a:ext cx="4608511"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INTRODUCTION (PHENOMENON OF INTEREST)</a:t>
            </a:r>
          </a:p>
        </p:txBody>
      </p:sp>
      <p:sp>
        <p:nvSpPr>
          <p:cNvPr id="48" name="TextBox 47"/>
          <p:cNvSpPr txBox="1"/>
          <p:nvPr/>
        </p:nvSpPr>
        <p:spPr>
          <a:xfrm>
            <a:off x="2916530" y="1175526"/>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LITERATURE REVIEW (AND THEORY)</a:t>
            </a:r>
          </a:p>
        </p:txBody>
      </p:sp>
      <p:sp>
        <p:nvSpPr>
          <p:cNvPr id="49" name="TextBox 48"/>
          <p:cNvSpPr txBox="1"/>
          <p:nvPr/>
        </p:nvSpPr>
        <p:spPr>
          <a:xfrm>
            <a:off x="2916530" y="406350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RELEVANCE TO LITERATURE</a:t>
            </a:r>
          </a:p>
        </p:txBody>
      </p:sp>
      <p:sp>
        <p:nvSpPr>
          <p:cNvPr id="50" name="TextBox 49"/>
          <p:cNvSpPr txBox="1"/>
          <p:nvPr/>
        </p:nvSpPr>
        <p:spPr>
          <a:xfrm>
            <a:off x="2633504" y="1587521"/>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RESEARCH QUESTION</a:t>
            </a:r>
          </a:p>
        </p:txBody>
      </p:sp>
      <p:sp>
        <p:nvSpPr>
          <p:cNvPr id="58" name="TextBox 57"/>
          <p:cNvSpPr txBox="1"/>
          <p:nvPr/>
        </p:nvSpPr>
        <p:spPr>
          <a:xfrm>
            <a:off x="2555776" y="201541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METHODOLOGY</a:t>
            </a:r>
          </a:p>
        </p:txBody>
      </p:sp>
      <p:sp>
        <p:nvSpPr>
          <p:cNvPr id="59" name="TextBox 58"/>
          <p:cNvSpPr txBox="1"/>
          <p:nvPr/>
        </p:nvSpPr>
        <p:spPr>
          <a:xfrm>
            <a:off x="2565275" y="2516834"/>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RESULTS</a:t>
            </a:r>
          </a:p>
        </p:txBody>
      </p:sp>
      <p:sp>
        <p:nvSpPr>
          <p:cNvPr id="60" name="TextBox 59"/>
          <p:cNvSpPr txBox="1"/>
          <p:nvPr/>
        </p:nvSpPr>
        <p:spPr>
          <a:xfrm>
            <a:off x="2555776" y="308527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DISCUSION</a:t>
            </a:r>
          </a:p>
        </p:txBody>
      </p:sp>
      <p:sp>
        <p:nvSpPr>
          <p:cNvPr id="61" name="TextBox 60"/>
          <p:cNvSpPr txBox="1"/>
          <p:nvPr/>
        </p:nvSpPr>
        <p:spPr>
          <a:xfrm>
            <a:off x="2633504" y="3545389"/>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CONCLUSION</a:t>
            </a:r>
          </a:p>
        </p:txBody>
      </p:sp>
      <p:sp>
        <p:nvSpPr>
          <p:cNvPr id="62" name="TextBox 61"/>
          <p:cNvSpPr txBox="1"/>
          <p:nvPr/>
        </p:nvSpPr>
        <p:spPr>
          <a:xfrm>
            <a:off x="3315677" y="233506"/>
            <a:ext cx="4608511"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TITLE + ABSTRACT</a:t>
            </a:r>
          </a:p>
        </p:txBody>
      </p:sp>
      <p:sp>
        <p:nvSpPr>
          <p:cNvPr id="55" name="TextBox 54"/>
          <p:cNvSpPr txBox="1"/>
          <p:nvPr/>
        </p:nvSpPr>
        <p:spPr>
          <a:xfrm>
            <a:off x="3264840" y="4573944"/>
            <a:ext cx="4589998"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RELEVANCE TO PHENOMENON OF INTEREST</a:t>
            </a:r>
          </a:p>
        </p:txBody>
      </p:sp>
      <p:sp>
        <p:nvSpPr>
          <p:cNvPr id="56" name="TextBox 55"/>
          <p:cNvSpPr txBox="1"/>
          <p:nvPr/>
        </p:nvSpPr>
        <p:spPr>
          <a:xfrm>
            <a:off x="3334190" y="4856523"/>
            <a:ext cx="4589998"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REFERENCES</a:t>
            </a:r>
          </a:p>
        </p:txBody>
      </p:sp>
      <p:pic>
        <p:nvPicPr>
          <p:cNvPr id="39" name="Picture 38"/>
          <p:cNvPicPr>
            <a:picLocks noChangeAspect="1"/>
          </p:cNvPicPr>
          <p:nvPr/>
        </p:nvPicPr>
        <p:blipFill>
          <a:blip r:embed="rId2"/>
          <a:stretch>
            <a:fillRect/>
          </a:stretch>
        </p:blipFill>
        <p:spPr>
          <a:xfrm>
            <a:off x="685799" y="320744"/>
            <a:ext cx="2560527" cy="4783065"/>
          </a:xfrm>
          <a:prstGeom prst="rect">
            <a:avLst/>
          </a:prstGeom>
        </p:spPr>
      </p:pic>
    </p:spTree>
    <p:extLst>
      <p:ext uri="{BB962C8B-B14F-4D97-AF65-F5344CB8AC3E}">
        <p14:creationId xmlns:p14="http://schemas.microsoft.com/office/powerpoint/2010/main" val="4008613555"/>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3995936" y="2852936"/>
            <a:ext cx="4093026" cy="3439284"/>
          </a:xfrm>
        </p:spPr>
        <p:txBody>
          <a:bodyPr>
            <a:normAutofit/>
          </a:bodyPr>
          <a:lstStyle/>
          <a:p>
            <a:pPr marL="0" indent="0">
              <a:buNone/>
            </a:pPr>
            <a:r>
              <a:rPr lang="en-CA" sz="3200" b="1" dirty="0" smtClean="0"/>
              <a:t>JEREMY KILPATRICK </a:t>
            </a:r>
            <a:r>
              <a:rPr lang="en-CA" sz="2400" dirty="0" smtClean="0"/>
              <a:t>(</a:t>
            </a:r>
            <a:r>
              <a:rPr lang="en-CA" sz="2400" i="1" dirty="0"/>
              <a:t>JRME</a:t>
            </a:r>
            <a:r>
              <a:rPr lang="en-CA" sz="2400" dirty="0"/>
              <a:t>, volume 16, issue 3)</a:t>
            </a:r>
          </a:p>
          <a:p>
            <a:pPr marL="0" indent="0">
              <a:buNone/>
            </a:pPr>
            <a:endParaRPr lang="en-CA" sz="2200" dirty="0"/>
          </a:p>
          <a:p>
            <a:pPr marL="0" indent="0" algn="just">
              <a:buNone/>
            </a:pPr>
            <a:endParaRPr lang="en-CA" sz="2200" dirty="0"/>
          </a:p>
          <a:p>
            <a:pPr marL="0" indent="0" algn="just">
              <a:buNone/>
            </a:pPr>
            <a:endParaRPr lang="en-CA" sz="2200" dirty="0"/>
          </a:p>
          <a:p>
            <a:pPr algn="just"/>
            <a:endParaRPr lang="en-CA" sz="1400" dirty="0"/>
          </a:p>
          <a:p>
            <a:endParaRPr lang="en-CA" dirty="0"/>
          </a:p>
        </p:txBody>
      </p:sp>
      <p:pic>
        <p:nvPicPr>
          <p:cNvPr id="2" name="Picture 1"/>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611560" y="1484784"/>
            <a:ext cx="3096344" cy="3538679"/>
          </a:xfrm>
          <a:prstGeom prst="rect">
            <a:avLst/>
          </a:prstGeom>
        </p:spPr>
      </p:pic>
    </p:spTree>
    <p:extLst>
      <p:ext uri="{BB962C8B-B14F-4D97-AF65-F5344CB8AC3E}">
        <p14:creationId xmlns:p14="http://schemas.microsoft.com/office/powerpoint/2010/main" val="61849262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765810"/>
            <a:ext cx="7414592" cy="5526410"/>
          </a:xfrm>
        </p:spPr>
        <p:txBody>
          <a:bodyPr>
            <a:normAutofit/>
          </a:bodyPr>
          <a:lstStyle/>
          <a:p>
            <a:pPr marL="0" indent="0">
              <a:buNone/>
            </a:pPr>
            <a:endParaRPr lang="en-CA" b="1" dirty="0" smtClean="0"/>
          </a:p>
          <a:p>
            <a:pPr marL="0" indent="0">
              <a:buNone/>
            </a:pPr>
            <a:endParaRPr lang="en-CA" b="1" dirty="0" smtClean="0"/>
          </a:p>
          <a:p>
            <a:pPr marL="0" indent="0" algn="just">
              <a:buNone/>
            </a:pPr>
            <a:endParaRPr lang="en-CA" dirty="0" smtClean="0"/>
          </a:p>
          <a:p>
            <a:pPr marL="0" indent="0" algn="just">
              <a:buNone/>
            </a:pPr>
            <a:r>
              <a:rPr lang="en-CA" dirty="0" smtClean="0"/>
              <a:t>Editors </a:t>
            </a:r>
            <a:r>
              <a:rPr lang="en-CA" dirty="0"/>
              <a:t>and reviewers are reputed to be busy people, but that is a fiction. The </a:t>
            </a:r>
            <a:r>
              <a:rPr lang="en-CA" i="1" dirty="0"/>
              <a:t>JRME </a:t>
            </a:r>
            <a:r>
              <a:rPr lang="en-CA" dirty="0"/>
              <a:t>editors and reviewers lead dreary lives of unremitting sloth. If you plan to submit a manuscript to the </a:t>
            </a:r>
            <a:r>
              <a:rPr lang="en-CA" i="1" dirty="0"/>
              <a:t>JRME, </a:t>
            </a:r>
            <a:r>
              <a:rPr lang="en-CA" dirty="0"/>
              <a:t>here are several easy ways that you can bring stimulation and challenge to some idle minds</a:t>
            </a:r>
            <a:r>
              <a:rPr lang="en-CA" dirty="0" smtClean="0"/>
              <a:t>.</a:t>
            </a:r>
          </a:p>
          <a:p>
            <a:pPr marL="0" indent="0" algn="just">
              <a:buNone/>
            </a:pPr>
            <a:endParaRPr lang="en-CA" sz="2200" dirty="0"/>
          </a:p>
          <a:p>
            <a:pPr marL="0" indent="0" algn="just">
              <a:buNone/>
            </a:pPr>
            <a:endParaRPr lang="en-CA" sz="2200" dirty="0"/>
          </a:p>
          <a:p>
            <a:pPr algn="just"/>
            <a:endParaRPr lang="en-CA" sz="1400" dirty="0"/>
          </a:p>
          <a:p>
            <a:endParaRPr lang="en-CA" dirty="0"/>
          </a:p>
        </p:txBody>
      </p:sp>
    </p:spTree>
    <p:extLst>
      <p:ext uri="{BB962C8B-B14F-4D97-AF65-F5344CB8AC3E}">
        <p14:creationId xmlns:p14="http://schemas.microsoft.com/office/powerpoint/2010/main" val="15554925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765810"/>
            <a:ext cx="7414592" cy="5526410"/>
          </a:xfrm>
        </p:spPr>
        <p:txBody>
          <a:bodyPr>
            <a:normAutofit/>
          </a:bodyPr>
          <a:lstStyle/>
          <a:p>
            <a:pPr marL="0" indent="0" algn="just">
              <a:buNone/>
            </a:pPr>
            <a:endParaRPr lang="en-CA" sz="2200" dirty="0" smtClean="0"/>
          </a:p>
          <a:p>
            <a:pPr marL="0" indent="0" algn="just">
              <a:buNone/>
            </a:pPr>
            <a:endParaRPr lang="en-CA" sz="2200" dirty="0"/>
          </a:p>
          <a:p>
            <a:pPr marL="0" indent="0" algn="just">
              <a:buNone/>
            </a:pPr>
            <a:endParaRPr lang="en-CA" sz="2200" dirty="0"/>
          </a:p>
          <a:p>
            <a:pPr marL="0" indent="0" algn="just">
              <a:buNone/>
            </a:pPr>
            <a:r>
              <a:rPr lang="en-CA" dirty="0"/>
              <a:t>First, do not bother to read the journal itself and pay no attention to what the </a:t>
            </a:r>
            <a:r>
              <a:rPr lang="en-CA" i="1" dirty="0"/>
              <a:t>Publication Manual of the American Psychological Association </a:t>
            </a:r>
            <a:r>
              <a:rPr lang="en-CA" dirty="0"/>
              <a:t>(Third Edition) has to say about preparing a manuscript. Be a free spirit. Try to convey the impression that you are not a person to be bothered with petty details of style and format.</a:t>
            </a:r>
          </a:p>
          <a:p>
            <a:pPr marL="0" indent="0" algn="just">
              <a:buNone/>
            </a:pPr>
            <a:endParaRPr lang="en-CA" sz="2200" dirty="0"/>
          </a:p>
          <a:p>
            <a:pPr algn="just"/>
            <a:endParaRPr lang="en-CA" sz="1400" dirty="0"/>
          </a:p>
          <a:p>
            <a:endParaRPr lang="en-CA" dirty="0"/>
          </a:p>
        </p:txBody>
      </p:sp>
    </p:spTree>
    <p:extLst>
      <p:ext uri="{BB962C8B-B14F-4D97-AF65-F5344CB8AC3E}">
        <p14:creationId xmlns:p14="http://schemas.microsoft.com/office/powerpoint/2010/main" val="21694630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1196752"/>
            <a:ext cx="7414592" cy="5095467"/>
          </a:xfrm>
        </p:spPr>
        <p:txBody>
          <a:bodyPr>
            <a:normAutofit/>
          </a:bodyPr>
          <a:lstStyle/>
          <a:p>
            <a:pPr marL="0" indent="0" algn="just">
              <a:buNone/>
            </a:pPr>
            <a:r>
              <a:rPr lang="en-CA" dirty="0"/>
              <a:t>Second, see if you can give your manuscript the portentous tone of a dissertation or project report. Start with the title; it should be as long as possible. Mention every variable you studied, along with the names of the instruments you used. If the title still seems too short, try adding" A Report of a Study Designed in an Attempt to Investigate Various Factors That Might Be Associated With .... "If that is not enough, add the name of the institution and the city where you did the study. </a:t>
            </a:r>
          </a:p>
          <a:p>
            <a:endParaRPr lang="en-CA" dirty="0"/>
          </a:p>
        </p:txBody>
      </p:sp>
    </p:spTree>
    <p:extLst>
      <p:ext uri="{BB962C8B-B14F-4D97-AF65-F5344CB8AC3E}">
        <p14:creationId xmlns:p14="http://schemas.microsoft.com/office/powerpoint/2010/main" val="59487534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765810"/>
            <a:ext cx="7414592" cy="5526410"/>
          </a:xfrm>
        </p:spPr>
        <p:txBody>
          <a:bodyPr>
            <a:normAutofit/>
          </a:bodyPr>
          <a:lstStyle/>
          <a:p>
            <a:pPr marL="0" indent="0" algn="just">
              <a:buNone/>
            </a:pPr>
            <a:r>
              <a:rPr lang="en-CA" dirty="0" smtClean="0"/>
              <a:t>Either </a:t>
            </a:r>
            <a:r>
              <a:rPr lang="en-CA" dirty="0"/>
              <a:t>omit the abstract altogether (you're a busy person, right?) or, better, stretch it out to at least 250 words so that you can allude to results that are not included in the body of the report, thereby providing the reviewers with more of a challenge. In setting up tables and figures, just remember that they should not be easily interpreted on their own. Verbatim copies of computer printouts usually make wonderful tables. If a table seems too stark, you can add a dozen or so cryptic footnotes. Most tables should be discussed entry-by-entry in the text, but the virtuoso writer will include at least one table or figure that is not 'cited anywhere. </a:t>
            </a:r>
          </a:p>
          <a:p>
            <a:pPr marL="0" indent="0" algn="just">
              <a:buNone/>
            </a:pPr>
            <a:endParaRPr lang="en-CA" sz="1400" dirty="0"/>
          </a:p>
          <a:p>
            <a:endParaRPr lang="en-CA" dirty="0"/>
          </a:p>
        </p:txBody>
      </p:sp>
    </p:spTree>
    <p:extLst>
      <p:ext uri="{BB962C8B-B14F-4D97-AF65-F5344CB8AC3E}">
        <p14:creationId xmlns:p14="http://schemas.microsoft.com/office/powerpoint/2010/main" val="1184100554"/>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1268760"/>
            <a:ext cx="7414592" cy="5023460"/>
          </a:xfrm>
        </p:spPr>
        <p:txBody>
          <a:bodyPr>
            <a:normAutofit/>
          </a:bodyPr>
          <a:lstStyle/>
          <a:p>
            <a:pPr marL="0" indent="0" algn="just">
              <a:buNone/>
            </a:pPr>
            <a:r>
              <a:rPr lang="en-CA" dirty="0"/>
              <a:t>Third, do not let the organization be obvious. Avoid headings or subheadings that might reveal too much. Use </a:t>
            </a:r>
            <a:r>
              <a:rPr lang="en-CA" i="1" dirty="0"/>
              <a:t>Introduction </a:t>
            </a:r>
            <a:r>
              <a:rPr lang="en-CA" dirty="0"/>
              <a:t>at the beginning and put </a:t>
            </a:r>
            <a:r>
              <a:rPr lang="en-CA" i="1" dirty="0"/>
              <a:t>Results </a:t>
            </a:r>
            <a:r>
              <a:rPr lang="en-CA" dirty="0"/>
              <a:t>somewhere in the middle, if you wish, but report the results all the way to the end, as they occur to you. Aim at a stream-of-consciousness effect. If you want to give the purpose of the study, follow Agatha Christie's style and tell your secret at the end. You can, however, give the manuscript a nice absurdist touch by omitting any statement of purpose. </a:t>
            </a:r>
          </a:p>
        </p:txBody>
      </p:sp>
    </p:spTree>
    <p:extLst>
      <p:ext uri="{BB962C8B-B14F-4D97-AF65-F5344CB8AC3E}">
        <p14:creationId xmlns:p14="http://schemas.microsoft.com/office/powerpoint/2010/main" val="31430217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IJSME</a:t>
            </a:r>
            <a:endParaRPr lang="en-CA" dirty="0"/>
          </a:p>
        </p:txBody>
      </p:sp>
      <p:sp>
        <p:nvSpPr>
          <p:cNvPr id="3" name="Content Placeholder 2"/>
          <p:cNvSpPr>
            <a:spLocks noGrp="1"/>
          </p:cNvSpPr>
          <p:nvPr>
            <p:ph idx="1"/>
          </p:nvPr>
        </p:nvSpPr>
        <p:spPr>
          <a:xfrm>
            <a:off x="3131840" y="662182"/>
            <a:ext cx="4896544" cy="4264496"/>
          </a:xfrm>
        </p:spPr>
        <p:txBody>
          <a:bodyPr/>
          <a:lstStyle/>
          <a:p>
            <a:pPr marL="0" indent="0" algn="just"/>
            <a:r>
              <a:rPr lang="en-CA" sz="2000" dirty="0"/>
              <a:t>The objective of this journal is to publish original, fully peer-reviewed articles on a variety of topics and research methods in both science and mathematics education. The journal welcomes articles that address </a:t>
            </a:r>
            <a:r>
              <a:rPr lang="en-CA" sz="2000" dirty="0">
                <a:solidFill>
                  <a:srgbClr val="FF0000"/>
                </a:solidFill>
              </a:rPr>
              <a:t>common issues</a:t>
            </a:r>
            <a:r>
              <a:rPr lang="en-CA" sz="2000" dirty="0"/>
              <a:t> in mathematics and science education and cross-curricular dimensions more widely. </a:t>
            </a:r>
            <a:r>
              <a:rPr lang="en-CA" sz="2000" dirty="0">
                <a:solidFill>
                  <a:srgbClr val="FF0000"/>
                </a:solidFill>
              </a:rPr>
              <a:t>Specific attention will be paid to manuscripts written by authors whose native language is not English and the editors have made arrangements for support in re-writing where appropriate</a:t>
            </a:r>
            <a:r>
              <a:rPr lang="en-CA" sz="2000" dirty="0" smtClean="0">
                <a:solidFill>
                  <a:srgbClr val="FF0000"/>
                </a:solidFill>
              </a:rPr>
              <a:t>.</a:t>
            </a:r>
          </a:p>
          <a:p>
            <a:pPr marL="0" indent="0" algn="just"/>
            <a:r>
              <a:rPr lang="en-CA" sz="2000" dirty="0"/>
              <a:t/>
            </a:r>
            <a:br>
              <a:rPr lang="en-CA" sz="2000" dirty="0"/>
            </a:br>
            <a:endParaRPr lang="en-CA" sz="2000" dirty="0"/>
          </a:p>
        </p:txBody>
      </p:sp>
      <p:pic>
        <p:nvPicPr>
          <p:cNvPr id="4" name="Pictur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51520" y="718583"/>
            <a:ext cx="2641253" cy="3875484"/>
          </a:xfrm>
          <a:prstGeom prst="rect">
            <a:avLst/>
          </a:prstGeom>
        </p:spPr>
      </p:pic>
    </p:spTree>
    <p:extLst>
      <p:ext uri="{BB962C8B-B14F-4D97-AF65-F5344CB8AC3E}">
        <p14:creationId xmlns:p14="http://schemas.microsoft.com/office/powerpoint/2010/main" val="70327465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674370" y="1124744"/>
            <a:ext cx="7414592" cy="5167476"/>
          </a:xfrm>
        </p:spPr>
        <p:txBody>
          <a:bodyPr>
            <a:normAutofit/>
          </a:bodyPr>
          <a:lstStyle/>
          <a:p>
            <a:pPr marL="0" indent="0" algn="just">
              <a:buNone/>
            </a:pPr>
            <a:r>
              <a:rPr lang="en-CA" dirty="0" smtClean="0"/>
              <a:t>Finally</a:t>
            </a:r>
            <a:r>
              <a:rPr lang="en-CA" dirty="0"/>
              <a:t>, do not let anyone else read your manuscript before you submit it. After all, who are you writing for if not yourself? Proofreading the manuscript carefully and letting colleagues look it over might suggest that you were eager to have it published. If you follow the simple suggestions above, you will not need to worry about publication. And you can know the satisfaction of having given some extra work to the editors and reviewers</a:t>
            </a:r>
            <a:r>
              <a:rPr lang="en-CA" dirty="0" smtClean="0"/>
              <a:t>.</a:t>
            </a:r>
          </a:p>
          <a:p>
            <a:pPr marL="0" indent="0" algn="just">
              <a:buNone/>
            </a:pPr>
            <a:endParaRPr lang="en-CA" dirty="0"/>
          </a:p>
          <a:p>
            <a:pPr marL="0" indent="0" algn="just">
              <a:buNone/>
            </a:pPr>
            <a:r>
              <a:rPr lang="en-CA" b="1" dirty="0"/>
              <a:t>JEREMY KILPATRICK </a:t>
            </a:r>
            <a:r>
              <a:rPr lang="en-CA" dirty="0"/>
              <a:t>(</a:t>
            </a:r>
            <a:r>
              <a:rPr lang="en-CA" i="1" dirty="0"/>
              <a:t>JRME</a:t>
            </a:r>
            <a:r>
              <a:rPr lang="en-CA" dirty="0"/>
              <a:t>, volume 16, issue 3)</a:t>
            </a:r>
          </a:p>
          <a:p>
            <a:pPr marL="0" indent="0" algn="just">
              <a:buNone/>
            </a:pPr>
            <a:endParaRPr lang="en-CA" dirty="0"/>
          </a:p>
          <a:p>
            <a:pPr marL="0" indent="0" algn="just">
              <a:buNone/>
            </a:pPr>
            <a:endParaRPr lang="en-CA" sz="1400" dirty="0"/>
          </a:p>
          <a:p>
            <a:endParaRPr lang="en-CA" dirty="0"/>
          </a:p>
        </p:txBody>
      </p:sp>
    </p:spTree>
    <p:extLst>
      <p:ext uri="{BB962C8B-B14F-4D97-AF65-F5344CB8AC3E}">
        <p14:creationId xmlns:p14="http://schemas.microsoft.com/office/powerpoint/2010/main" val="1610740461"/>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THANK YOU</a:t>
            </a:r>
            <a:endParaRPr lang="en-CA" dirty="0"/>
          </a:p>
        </p:txBody>
      </p:sp>
      <p:sp>
        <p:nvSpPr>
          <p:cNvPr id="6" name="TextBox 5"/>
          <p:cNvSpPr txBox="1"/>
          <p:nvPr/>
        </p:nvSpPr>
        <p:spPr>
          <a:xfrm>
            <a:off x="2051720" y="2891315"/>
            <a:ext cx="6048672" cy="1655838"/>
          </a:xfrm>
          <a:prstGeom prst="rect">
            <a:avLst/>
          </a:prstGeom>
          <a:noFill/>
        </p:spPr>
        <p:txBody>
          <a:bodyPr wrap="square" rtlCol="0">
            <a:spAutoFit/>
          </a:bodyPr>
          <a:lstStyle/>
          <a:p>
            <a:pPr>
              <a:spcAft>
                <a:spcPts val="1200"/>
              </a:spcAft>
            </a:pPr>
            <a:r>
              <a:rPr lang="en-CA" dirty="0" smtClean="0"/>
              <a:t>www.peterliljedahl.com/presentations</a:t>
            </a:r>
          </a:p>
          <a:p>
            <a:pPr>
              <a:spcAft>
                <a:spcPts val="1200"/>
              </a:spcAft>
            </a:pPr>
            <a:r>
              <a:rPr lang="en-CA" dirty="0"/>
              <a:t>l</a:t>
            </a:r>
            <a:r>
              <a:rPr lang="en-CA" dirty="0" smtClean="0"/>
              <a:t>iljedahl@sfu.ca</a:t>
            </a:r>
          </a:p>
          <a:p>
            <a:pPr>
              <a:spcAft>
                <a:spcPts val="1200"/>
              </a:spcAft>
            </a:pPr>
            <a:r>
              <a:rPr lang="en-CA" dirty="0" smtClean="0"/>
              <a:t>@</a:t>
            </a:r>
            <a:r>
              <a:rPr lang="en-CA" dirty="0" err="1" smtClean="0"/>
              <a:t>pgliljedahl</a:t>
            </a:r>
            <a:endParaRPr lang="en-CA" dirty="0"/>
          </a:p>
        </p:txBody>
      </p:sp>
      <p:pic>
        <p:nvPicPr>
          <p:cNvPr id="7" name="Picture 6" descr=" See full-sized image  "/>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420239" y="4164543"/>
            <a:ext cx="468698" cy="382610"/>
          </a:xfrm>
          <a:prstGeom prst="rect">
            <a:avLst/>
          </a:prstGeom>
          <a:noFill/>
          <a:extLst>
            <a:ext uri="{909E8E84-426E-40DD-AFC4-6F175D3DCCD1}">
              <a14:hiddenFill xmlns:a14="http://schemas.microsoft.com/office/drawing/2010/main">
                <a:solidFill>
                  <a:srgbClr val="FFFFFF"/>
                </a:solidFill>
              </a14:hiddenFill>
            </a:ext>
          </a:extLst>
        </p:spPr>
      </p:pic>
      <p:pic>
        <p:nvPicPr>
          <p:cNvPr id="8" name="Picture 7"/>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460033" y="3572970"/>
            <a:ext cx="428903" cy="357421"/>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460033" y="2919363"/>
            <a:ext cx="428903" cy="419455"/>
          </a:xfrm>
          <a:prstGeom prst="rect">
            <a:avLst/>
          </a:prstGeom>
        </p:spPr>
      </p:pic>
      <p:pic>
        <p:nvPicPr>
          <p:cNvPr id="10" name="Picture 2" descr="http://pathawayhomes.com/image_store/uploads/3/9/4/6/9/ar135346042196493.jpg"/>
          <p:cNvPicPr>
            <a:picLocks noChangeAspect="1" noChangeArrowheads="1"/>
          </p:cNvPicPr>
          <p:nvPr/>
        </p:nvPicPr>
        <p:blipFill rotWithShape="1">
          <a:blip r:embed="rId5">
            <a:extLst>
              <a:ext uri="{28A0092B-C50C-407E-A947-70E740481C1C}">
                <a14:useLocalDpi xmlns:a14="http://schemas.microsoft.com/office/drawing/2010/main" val="0"/>
              </a:ext>
            </a:extLst>
          </a:blip>
          <a:srcRect l="-2613" r="-1"/>
          <a:stretch/>
        </p:blipFill>
        <p:spPr bwMode="auto">
          <a:xfrm>
            <a:off x="874296" y="836787"/>
            <a:ext cx="2354848" cy="177594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22835377"/>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Submissions by Country and Comparison</a:t>
            </a:r>
            <a:endParaRPr lang="en-SG" sz="1400" b="0" dirty="0">
              <a:solidFill>
                <a:srgbClr val="002060"/>
              </a:solidFill>
            </a:endParaRPr>
          </a:p>
        </p:txBody>
      </p:sp>
      <p:graphicFrame>
        <p:nvGraphicFramePr>
          <p:cNvPr id="7" name="Chart 6"/>
          <p:cNvGraphicFramePr/>
          <p:nvPr/>
        </p:nvGraphicFramePr>
        <p:xfrm>
          <a:off x="122830" y="1185761"/>
          <a:ext cx="4156364" cy="4524498"/>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4" name="Chart 3"/>
          <p:cNvGraphicFramePr/>
          <p:nvPr/>
        </p:nvGraphicFramePr>
        <p:xfrm>
          <a:off x="4132612" y="1128156"/>
          <a:ext cx="5011387" cy="5729844"/>
        </p:xfrm>
        <a:graphic>
          <a:graphicData uri="http://schemas.openxmlformats.org/drawingml/2006/chart">
            <c:chart xmlns:c="http://schemas.openxmlformats.org/drawingml/2006/chart" xmlns:r="http://schemas.openxmlformats.org/officeDocument/2006/relationships" r:id="rId3"/>
          </a:graphicData>
        </a:graphic>
      </p:graphicFrame>
      <p:sp>
        <p:nvSpPr>
          <p:cNvPr id="5" name="TextBox 4"/>
          <p:cNvSpPr txBox="1"/>
          <p:nvPr/>
        </p:nvSpPr>
        <p:spPr>
          <a:xfrm>
            <a:off x="315236" y="1714005"/>
            <a:ext cx="3040083" cy="273133"/>
          </a:xfrm>
          <a:prstGeom prst="rect">
            <a:avLst/>
          </a:prstGeom>
          <a:noFill/>
        </p:spPr>
        <p:txBody>
          <a:bodyPr wrap="square" lIns="0" tIns="0" rIns="0" bIns="0" rtlCol="0">
            <a:noAutofit/>
          </a:bodyPr>
          <a:lstStyle/>
          <a:p>
            <a:pPr marL="177800" indent="-177800" eaLnBrk="0" hangingPunct="0">
              <a:spcBef>
                <a:spcPts val="800"/>
              </a:spcBef>
              <a:buClr>
                <a:srgbClr val="0176C3"/>
              </a:buClr>
              <a:buSzPct val="100000"/>
            </a:pPr>
            <a:r>
              <a:rPr lang="en-US" sz="1400" dirty="0" smtClean="0">
                <a:solidFill>
                  <a:srgbClr val="002060"/>
                </a:solidFill>
                <a:latin typeface="Calibri"/>
                <a:ea typeface="ＭＳ Ｐゴシック" charset="0"/>
              </a:rPr>
              <a:t>2011-2015</a:t>
            </a:r>
            <a:endParaRPr lang="en-SG" sz="1400" dirty="0" err="1" smtClean="0">
              <a:solidFill>
                <a:srgbClr val="002060"/>
              </a:solidFill>
              <a:latin typeface="Calibri"/>
              <a:ea typeface="ＭＳ Ｐゴシック" charset="0"/>
            </a:endParaRPr>
          </a:p>
        </p:txBody>
      </p:sp>
      <p:sp>
        <p:nvSpPr>
          <p:cNvPr id="6" name="TextBox 5"/>
          <p:cNvSpPr txBox="1"/>
          <p:nvPr/>
        </p:nvSpPr>
        <p:spPr>
          <a:xfrm>
            <a:off x="7781756" y="1850571"/>
            <a:ext cx="3040083" cy="273133"/>
          </a:xfrm>
          <a:prstGeom prst="rect">
            <a:avLst/>
          </a:prstGeom>
          <a:noFill/>
        </p:spPr>
        <p:txBody>
          <a:bodyPr wrap="square" lIns="0" tIns="0" rIns="0" bIns="0" rtlCol="0">
            <a:noAutofit/>
          </a:bodyPr>
          <a:lstStyle/>
          <a:p>
            <a:pPr marL="177800" indent="-177800" eaLnBrk="0" hangingPunct="0">
              <a:spcBef>
                <a:spcPts val="800"/>
              </a:spcBef>
              <a:buClr>
                <a:srgbClr val="0176C3"/>
              </a:buClr>
              <a:buSzPct val="100000"/>
            </a:pPr>
            <a:r>
              <a:rPr lang="en-US" sz="1400" dirty="0" smtClean="0">
                <a:solidFill>
                  <a:srgbClr val="002060"/>
                </a:solidFill>
                <a:latin typeface="Calibri"/>
                <a:ea typeface="ＭＳ Ｐゴシック" charset="0"/>
              </a:rPr>
              <a:t>2011-2016</a:t>
            </a:r>
            <a:endParaRPr lang="en-SG" sz="1400" dirty="0" err="1" smtClean="0">
              <a:solidFill>
                <a:srgbClr val="002060"/>
              </a:solidFill>
              <a:latin typeface="Calibri"/>
              <a:ea typeface="ＭＳ Ｐゴシック" charset="0"/>
            </a:endParaRPr>
          </a:p>
        </p:txBody>
      </p:sp>
    </p:spTree>
    <p:extLst>
      <p:ext uri="{BB962C8B-B14F-4D97-AF65-F5344CB8AC3E}">
        <p14:creationId xmlns:p14="http://schemas.microsoft.com/office/powerpoint/2010/main" val="178035583"/>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Acceptance by Country and Comparison</a:t>
            </a:r>
            <a:endParaRPr lang="en-SG" sz="1400" b="0" dirty="0"/>
          </a:p>
        </p:txBody>
      </p:sp>
      <p:graphicFrame>
        <p:nvGraphicFramePr>
          <p:cNvPr id="4" name="Chart 3"/>
          <p:cNvGraphicFramePr/>
          <p:nvPr/>
        </p:nvGraphicFramePr>
        <p:xfrm>
          <a:off x="191069" y="1023582"/>
          <a:ext cx="4285397" cy="4558351"/>
        </p:xfrm>
        <a:graphic>
          <a:graphicData uri="http://schemas.openxmlformats.org/drawingml/2006/chart">
            <c:chart xmlns:c="http://schemas.openxmlformats.org/drawingml/2006/chart" xmlns:r="http://schemas.openxmlformats.org/officeDocument/2006/relationships" r:id="rId2"/>
          </a:graphicData>
        </a:graphic>
      </p:graphicFrame>
      <p:graphicFrame>
        <p:nvGraphicFramePr>
          <p:cNvPr id="5" name="Chart 4"/>
          <p:cNvGraphicFramePr/>
          <p:nvPr/>
        </p:nvGraphicFramePr>
        <p:xfrm>
          <a:off x="4192849" y="1637732"/>
          <a:ext cx="5442471" cy="5008727"/>
        </p:xfrm>
        <a:graphic>
          <a:graphicData uri="http://schemas.openxmlformats.org/drawingml/2006/chart">
            <c:chart xmlns:c="http://schemas.openxmlformats.org/drawingml/2006/chart" xmlns:r="http://schemas.openxmlformats.org/officeDocument/2006/relationships" r:id="rId3"/>
          </a:graphicData>
        </a:graphic>
      </p:graphicFrame>
      <p:sp>
        <p:nvSpPr>
          <p:cNvPr id="6" name="TextBox 5"/>
          <p:cNvSpPr txBox="1"/>
          <p:nvPr/>
        </p:nvSpPr>
        <p:spPr>
          <a:xfrm>
            <a:off x="7984330" y="2175572"/>
            <a:ext cx="3040083" cy="273133"/>
          </a:xfrm>
          <a:prstGeom prst="rect">
            <a:avLst/>
          </a:prstGeom>
          <a:noFill/>
        </p:spPr>
        <p:txBody>
          <a:bodyPr wrap="square" lIns="0" tIns="0" rIns="0" bIns="0" rtlCol="0">
            <a:noAutofit/>
          </a:bodyPr>
          <a:lstStyle/>
          <a:p>
            <a:pPr marL="177800" indent="-177800" algn="l">
              <a:spcBef>
                <a:spcPts val="800"/>
              </a:spcBef>
              <a:buClr>
                <a:schemeClr val="accent2"/>
              </a:buClr>
              <a:buSzPct val="100000"/>
            </a:pPr>
            <a:r>
              <a:rPr lang="en-US" sz="1400" dirty="0" smtClean="0">
                <a:solidFill>
                  <a:srgbClr val="002060"/>
                </a:solidFill>
                <a:latin typeface="+mn-lt"/>
              </a:rPr>
              <a:t>2011-2016</a:t>
            </a:r>
            <a:endParaRPr lang="en-SG" sz="1400" dirty="0" err="1" smtClean="0">
              <a:solidFill>
                <a:srgbClr val="002060"/>
              </a:solidFill>
              <a:latin typeface="+mn-lt"/>
            </a:endParaRPr>
          </a:p>
        </p:txBody>
      </p:sp>
    </p:spTree>
    <p:extLst>
      <p:ext uri="{BB962C8B-B14F-4D97-AF65-F5344CB8AC3E}">
        <p14:creationId xmlns:p14="http://schemas.microsoft.com/office/powerpoint/2010/main" val="332717939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solidFill>
                  <a:srgbClr val="002060"/>
                </a:solidFill>
              </a:rPr>
              <a:t>Downloads </a:t>
            </a:r>
            <a:r>
              <a:rPr lang="en-US" sz="1400" b="0" dirty="0" smtClean="0">
                <a:solidFill>
                  <a:srgbClr val="002060"/>
                </a:solidFill>
              </a:rPr>
              <a:t>(as of Aug 2015)</a:t>
            </a:r>
            <a:endParaRPr lang="en-SG" sz="1400" b="0" dirty="0">
              <a:solidFill>
                <a:srgbClr val="002060"/>
              </a:solidFill>
            </a:endParaRPr>
          </a:p>
        </p:txBody>
      </p:sp>
      <p:graphicFrame>
        <p:nvGraphicFramePr>
          <p:cNvPr id="7" name="Chart 6"/>
          <p:cNvGraphicFramePr/>
          <p:nvPr>
            <p:extLst>
              <p:ext uri="{D42A27DB-BD31-4B8C-83A1-F6EECF244321}">
                <p14:modId xmlns:p14="http://schemas.microsoft.com/office/powerpoint/2010/main" val="1763153512"/>
              </p:ext>
            </p:extLst>
          </p:nvPr>
        </p:nvGraphicFramePr>
        <p:xfrm>
          <a:off x="586854" y="1473958"/>
          <a:ext cx="8089602" cy="4885899"/>
        </p:xfrm>
        <a:graphic>
          <a:graphicData uri="http://schemas.openxmlformats.org/drawingml/2006/chart">
            <c:chart xmlns:c="http://schemas.openxmlformats.org/drawingml/2006/chart" xmlns:r="http://schemas.openxmlformats.org/officeDocument/2006/relationships" r:id="rId2"/>
          </a:graphicData>
        </a:graphic>
      </p:graphicFrame>
    </p:spTree>
    <p:extLst>
      <p:ext uri="{BB962C8B-B14F-4D97-AF65-F5344CB8AC3E}">
        <p14:creationId xmlns:p14="http://schemas.microsoft.com/office/powerpoint/2010/main" val="780682690"/>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MORE THAN IJSME</a:t>
            </a:r>
            <a:endParaRPr lang="en-CA" dirty="0"/>
          </a:p>
        </p:txBody>
      </p:sp>
      <p:sp>
        <p:nvSpPr>
          <p:cNvPr id="3" name="Content Placeholder 2"/>
          <p:cNvSpPr>
            <a:spLocks noGrp="1"/>
          </p:cNvSpPr>
          <p:nvPr>
            <p:ph idx="1"/>
          </p:nvPr>
        </p:nvSpPr>
        <p:spPr>
          <a:xfrm>
            <a:off x="539552" y="1052736"/>
            <a:ext cx="8185869" cy="4206552"/>
          </a:xfrm>
        </p:spPr>
        <p:txBody>
          <a:bodyPr/>
          <a:lstStyle/>
          <a:p>
            <a:pPr marL="227013" indent="-227013" defTabSz="771525">
              <a:buFont typeface="Arial" panose="020B0604020202020204" pitchFamily="34" charset="0"/>
              <a:buChar char="•"/>
            </a:pPr>
            <a:r>
              <a:rPr lang="en-CA" sz="2400" dirty="0" smtClean="0"/>
              <a:t>IJSME 	(editor since 2012)</a:t>
            </a:r>
          </a:p>
          <a:p>
            <a:pPr marL="227013" indent="-227013" defTabSz="771525">
              <a:buFont typeface="Arial" panose="020B0604020202020204" pitchFamily="34" charset="0"/>
              <a:buChar char="•"/>
            </a:pPr>
            <a:r>
              <a:rPr lang="en-CA" sz="2400" dirty="0" smtClean="0"/>
              <a:t>ESM 	(editorial board since 2011)</a:t>
            </a:r>
          </a:p>
          <a:p>
            <a:pPr marL="227013" indent="-227013" defTabSz="771525">
              <a:buFont typeface="Arial" panose="020B0604020202020204" pitchFamily="34" charset="0"/>
              <a:buChar char="•"/>
            </a:pPr>
            <a:r>
              <a:rPr lang="en-CA" sz="2400" dirty="0" smtClean="0"/>
              <a:t>JMTE 	(editorial board since 2011)</a:t>
            </a:r>
          </a:p>
          <a:p>
            <a:pPr marL="227013" indent="-227013" defTabSz="771525">
              <a:buFont typeface="Arial" panose="020B0604020202020204" pitchFamily="34" charset="0"/>
              <a:buChar char="•"/>
            </a:pPr>
            <a:r>
              <a:rPr lang="en-CA" sz="2400" dirty="0" smtClean="0"/>
              <a:t>MERJ	(editorial board since 2014)</a:t>
            </a:r>
          </a:p>
          <a:p>
            <a:pPr marL="227013" indent="-227013" defTabSz="771525">
              <a:buFont typeface="Arial" panose="020B0604020202020204" pitchFamily="34" charset="0"/>
              <a:buChar char="•"/>
            </a:pPr>
            <a:r>
              <a:rPr lang="en-CA" sz="2400" dirty="0" smtClean="0"/>
              <a:t>MTL 	(editorial board since 2008)</a:t>
            </a:r>
          </a:p>
          <a:p>
            <a:pPr marL="227013" indent="-227013" defTabSz="771525">
              <a:buFont typeface="Arial" panose="020B0604020202020204" pitchFamily="34" charset="0"/>
              <a:buChar char="•"/>
            </a:pPr>
            <a:r>
              <a:rPr lang="en-CA" sz="2400" dirty="0" smtClean="0"/>
              <a:t>CJSMTE 	(editorial board since 2010) </a:t>
            </a:r>
          </a:p>
          <a:p>
            <a:pPr marL="227013" indent="-227013" defTabSz="771525">
              <a:buFont typeface="Arial" panose="020B0604020202020204" pitchFamily="34" charset="0"/>
              <a:buChar char="•"/>
            </a:pPr>
            <a:r>
              <a:rPr lang="en-CA" sz="2400" dirty="0" smtClean="0"/>
              <a:t>FMEJ 	(editorial board since 2014)</a:t>
            </a:r>
            <a:endParaRPr lang="en-CA" sz="1600" dirty="0"/>
          </a:p>
        </p:txBody>
      </p:sp>
    </p:spTree>
    <p:extLst>
      <p:ext uri="{BB962C8B-B14F-4D97-AF65-F5344CB8AC3E}">
        <p14:creationId xmlns:p14="http://schemas.microsoft.com/office/powerpoint/2010/main" val="333905483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STRUCTURE OF A GOOD ARTICLE</a:t>
            </a:r>
            <a:endParaRPr lang="en-CA" dirty="0"/>
          </a:p>
        </p:txBody>
      </p:sp>
      <p:sp>
        <p:nvSpPr>
          <p:cNvPr id="45" name="TextBox 44"/>
          <p:cNvSpPr txBox="1"/>
          <p:nvPr/>
        </p:nvSpPr>
        <p:spPr>
          <a:xfrm>
            <a:off x="3246327" y="577378"/>
            <a:ext cx="4608511"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INTRODUCTION (PHENOMENON OF INTEREST)</a:t>
            </a:r>
          </a:p>
        </p:txBody>
      </p:sp>
      <p:sp>
        <p:nvSpPr>
          <p:cNvPr id="48" name="TextBox 47"/>
          <p:cNvSpPr txBox="1"/>
          <p:nvPr/>
        </p:nvSpPr>
        <p:spPr>
          <a:xfrm>
            <a:off x="2916530" y="1175526"/>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LITERATURE REVIEW (AND THEORY)</a:t>
            </a:r>
          </a:p>
        </p:txBody>
      </p:sp>
      <p:sp>
        <p:nvSpPr>
          <p:cNvPr id="49" name="TextBox 48"/>
          <p:cNvSpPr txBox="1"/>
          <p:nvPr/>
        </p:nvSpPr>
        <p:spPr>
          <a:xfrm>
            <a:off x="2916530" y="406350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RELEVANCE TO LITERATURE</a:t>
            </a:r>
          </a:p>
        </p:txBody>
      </p:sp>
      <p:sp>
        <p:nvSpPr>
          <p:cNvPr id="50" name="TextBox 49"/>
          <p:cNvSpPr txBox="1"/>
          <p:nvPr/>
        </p:nvSpPr>
        <p:spPr>
          <a:xfrm>
            <a:off x="2633504" y="1587521"/>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RESEARCH QUESTION</a:t>
            </a:r>
          </a:p>
        </p:txBody>
      </p:sp>
      <p:sp>
        <p:nvSpPr>
          <p:cNvPr id="58" name="TextBox 57"/>
          <p:cNvSpPr txBox="1"/>
          <p:nvPr/>
        </p:nvSpPr>
        <p:spPr>
          <a:xfrm>
            <a:off x="2555776" y="201541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METHODOLOGY</a:t>
            </a:r>
          </a:p>
        </p:txBody>
      </p:sp>
      <p:sp>
        <p:nvSpPr>
          <p:cNvPr id="59" name="TextBox 58"/>
          <p:cNvSpPr txBox="1"/>
          <p:nvPr/>
        </p:nvSpPr>
        <p:spPr>
          <a:xfrm>
            <a:off x="2565275" y="2516834"/>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RESULTS</a:t>
            </a:r>
          </a:p>
        </p:txBody>
      </p:sp>
      <p:sp>
        <p:nvSpPr>
          <p:cNvPr id="60" name="TextBox 59"/>
          <p:cNvSpPr txBox="1"/>
          <p:nvPr/>
        </p:nvSpPr>
        <p:spPr>
          <a:xfrm>
            <a:off x="2555776" y="3085273"/>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DISCUSION</a:t>
            </a:r>
          </a:p>
        </p:txBody>
      </p:sp>
      <p:sp>
        <p:nvSpPr>
          <p:cNvPr id="61" name="TextBox 60"/>
          <p:cNvSpPr txBox="1"/>
          <p:nvPr/>
        </p:nvSpPr>
        <p:spPr>
          <a:xfrm>
            <a:off x="2633504" y="3545389"/>
            <a:ext cx="3973390"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CONCLUSION</a:t>
            </a:r>
          </a:p>
        </p:txBody>
      </p:sp>
      <p:sp>
        <p:nvSpPr>
          <p:cNvPr id="62" name="TextBox 61"/>
          <p:cNvSpPr txBox="1"/>
          <p:nvPr/>
        </p:nvSpPr>
        <p:spPr>
          <a:xfrm>
            <a:off x="3315677" y="233506"/>
            <a:ext cx="4608511"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TITLE + ABSTRACT</a:t>
            </a:r>
          </a:p>
        </p:txBody>
      </p:sp>
      <p:sp>
        <p:nvSpPr>
          <p:cNvPr id="55" name="TextBox 54"/>
          <p:cNvSpPr txBox="1"/>
          <p:nvPr/>
        </p:nvSpPr>
        <p:spPr>
          <a:xfrm>
            <a:off x="3264840" y="4573944"/>
            <a:ext cx="4589998"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RELEVANCE TO PHENOMENON OF INTEREST</a:t>
            </a:r>
          </a:p>
        </p:txBody>
      </p:sp>
      <p:sp>
        <p:nvSpPr>
          <p:cNvPr id="56" name="TextBox 55"/>
          <p:cNvSpPr txBox="1"/>
          <p:nvPr/>
        </p:nvSpPr>
        <p:spPr>
          <a:xfrm>
            <a:off x="3334190" y="4856523"/>
            <a:ext cx="4589998" cy="307777"/>
          </a:xfrm>
          <a:prstGeom prst="rect">
            <a:avLst/>
          </a:prstGeom>
          <a:noFill/>
        </p:spPr>
        <p:txBody>
          <a:bodyPr wrap="square" rtlCol="0">
            <a:spAutoFit/>
          </a:bodyPr>
          <a:lstStyle/>
          <a:p>
            <a:pPr marL="285750" indent="-285750">
              <a:spcAft>
                <a:spcPts val="1200"/>
              </a:spcAft>
              <a:buClrTx/>
              <a:buFont typeface="Helvetica" panose="020B0604020202020204" pitchFamily="34" charset="0"/>
              <a:buChar char="←"/>
            </a:pPr>
            <a:r>
              <a:rPr lang="en-CA" sz="1400" dirty="0" smtClean="0"/>
              <a:t>REFERENCES</a:t>
            </a:r>
          </a:p>
        </p:txBody>
      </p:sp>
      <p:pic>
        <p:nvPicPr>
          <p:cNvPr id="39" name="Picture 38"/>
          <p:cNvPicPr>
            <a:picLocks noChangeAspect="1"/>
          </p:cNvPicPr>
          <p:nvPr/>
        </p:nvPicPr>
        <p:blipFill>
          <a:blip r:embed="rId2"/>
          <a:stretch>
            <a:fillRect/>
          </a:stretch>
        </p:blipFill>
        <p:spPr>
          <a:xfrm>
            <a:off x="685799" y="320744"/>
            <a:ext cx="2560527" cy="4783065"/>
          </a:xfrm>
          <a:prstGeom prst="rect">
            <a:avLst/>
          </a:prstGeom>
        </p:spPr>
      </p:pic>
    </p:spTree>
    <p:extLst>
      <p:ext uri="{BB962C8B-B14F-4D97-AF65-F5344CB8AC3E}">
        <p14:creationId xmlns:p14="http://schemas.microsoft.com/office/powerpoint/2010/main" val="329420892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CA" dirty="0" smtClean="0"/>
              <a:t>1. TITLE</a:t>
            </a:r>
            <a:endParaRPr lang="en-CA" dirty="0"/>
          </a:p>
        </p:txBody>
      </p:sp>
      <p:sp>
        <p:nvSpPr>
          <p:cNvPr id="3" name="Content Placeholder 2"/>
          <p:cNvSpPr>
            <a:spLocks noGrp="1"/>
          </p:cNvSpPr>
          <p:nvPr>
            <p:ph idx="1"/>
          </p:nvPr>
        </p:nvSpPr>
        <p:spPr>
          <a:xfrm>
            <a:off x="2339752" y="467364"/>
            <a:ext cx="5760640" cy="4696544"/>
          </a:xfrm>
        </p:spPr>
        <p:txBody>
          <a:bodyPr/>
          <a:lstStyle/>
          <a:p>
            <a:pPr marL="457200" indent="-457200">
              <a:buFont typeface="Arial" panose="020B0604020202020204" pitchFamily="34" charset="0"/>
              <a:buChar char="•"/>
            </a:pPr>
            <a:r>
              <a:rPr lang="en-CA" sz="2400" dirty="0" smtClean="0"/>
              <a:t>try to have a clever title that says something memorable about the article  </a:t>
            </a:r>
          </a:p>
          <a:p>
            <a:pPr marL="457200" indent="-457200">
              <a:buFont typeface="Arial" panose="020B0604020202020204" pitchFamily="34" charset="0"/>
              <a:buChar char="•"/>
            </a:pPr>
            <a:r>
              <a:rPr lang="en-CA" sz="2400" dirty="0" smtClean="0">
                <a:solidFill>
                  <a:srgbClr val="FF0000"/>
                </a:solidFill>
              </a:rPr>
              <a:t>NEVER</a:t>
            </a:r>
            <a:r>
              <a:rPr lang="en-CA" sz="2400" dirty="0" smtClean="0"/>
              <a:t> put the country where you did your research in the title:</a:t>
            </a:r>
          </a:p>
          <a:p>
            <a:pPr marL="857250" lvl="1" indent="-457200">
              <a:buFont typeface="Arial" panose="020B0604020202020204" pitchFamily="34" charset="0"/>
              <a:buChar char="•"/>
            </a:pPr>
            <a:r>
              <a:rPr lang="en-CA" sz="2400" dirty="0"/>
              <a:t>i</a:t>
            </a:r>
            <a:r>
              <a:rPr lang="en-CA" sz="2400" dirty="0" smtClean="0"/>
              <a:t>t narrows the interest in your paper.</a:t>
            </a:r>
          </a:p>
          <a:p>
            <a:pPr marL="857250" lvl="1" indent="-457200">
              <a:buFont typeface="Arial" panose="020B0604020202020204" pitchFamily="34" charset="0"/>
              <a:buChar char="•"/>
            </a:pPr>
            <a:r>
              <a:rPr lang="en-CA" sz="2400" dirty="0" smtClean="0"/>
              <a:t>country can be mentioned in methodology</a:t>
            </a:r>
          </a:p>
          <a:p>
            <a:pPr marL="857250" lvl="1" indent="-457200">
              <a:buFont typeface="Arial" panose="020B0604020202020204" pitchFamily="34" charset="0"/>
              <a:buChar char="•"/>
            </a:pPr>
            <a:r>
              <a:rPr lang="en-CA" sz="2400" dirty="0" smtClean="0">
                <a:solidFill>
                  <a:srgbClr val="C00000"/>
                </a:solidFill>
              </a:rPr>
              <a:t>EXCEPTION</a:t>
            </a:r>
            <a:r>
              <a:rPr lang="en-CA" sz="2400" dirty="0" smtClean="0"/>
              <a:t>: </a:t>
            </a:r>
            <a:r>
              <a:rPr lang="en-CA" sz="2400" dirty="0"/>
              <a:t>i</a:t>
            </a:r>
            <a:r>
              <a:rPr lang="en-CA" sz="2400" dirty="0" smtClean="0"/>
              <a:t>nternational </a:t>
            </a:r>
            <a:r>
              <a:rPr lang="en-CA" sz="2400" dirty="0"/>
              <a:t>c</a:t>
            </a:r>
            <a:r>
              <a:rPr lang="en-CA" sz="2400" dirty="0" smtClean="0"/>
              <a:t>omparisons </a:t>
            </a:r>
            <a:endParaRPr lang="en-CA" sz="2400" dirty="0"/>
          </a:p>
        </p:txBody>
      </p:sp>
      <p:pic>
        <p:nvPicPr>
          <p:cNvPr id="19" name="Picture 18"/>
          <p:cNvPicPr>
            <a:picLocks noChangeAspect="1"/>
          </p:cNvPicPr>
          <p:nvPr/>
        </p:nvPicPr>
        <p:blipFill>
          <a:blip r:embed="rId2"/>
          <a:stretch>
            <a:fillRect/>
          </a:stretch>
        </p:blipFill>
        <p:spPr>
          <a:xfrm>
            <a:off x="467544" y="1268760"/>
            <a:ext cx="1656184" cy="3093752"/>
          </a:xfrm>
          <a:prstGeom prst="rect">
            <a:avLst/>
          </a:prstGeom>
        </p:spPr>
      </p:pic>
    </p:spTree>
    <p:extLst>
      <p:ext uri="{BB962C8B-B14F-4D97-AF65-F5344CB8AC3E}">
        <p14:creationId xmlns:p14="http://schemas.microsoft.com/office/powerpoint/2010/main" val="733739079"/>
      </p:ext>
    </p:extLst>
  </p:cSld>
  <p:clrMapOvr>
    <a:masterClrMapping/>
  </p:clrMapOvr>
  <mc:AlternateContent xmlns:mc="http://schemas.openxmlformats.org/markup-compatibility/2006" xmlns:p14="http://schemas.microsoft.com/office/powerpoint/2010/main">
    <mc:Choice Requires="p14">
      <p:transition p14:dur="0"/>
    </mc:Choice>
    <mc:Fallback xmlns="">
      <p:transition/>
    </mc:Fallback>
  </mc:AlternateContent>
  <p:timing>
    <p:tnLst>
      <p:par>
        <p:cTn id="1" dur="indefinite" restart="never" nodeType="tmRoot"/>
      </p:par>
    </p:tnLst>
  </p:timing>
</p:sld>
</file>

<file path=ppt/theme/theme1.xml><?xml version="1.0" encoding="utf-8"?>
<a:theme xmlns:a="http://schemas.openxmlformats.org/drawingml/2006/main" name="SFU_Template_Beta_0.2">
  <a:themeElements>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fontScheme name="SFU_Template_Beta_0.2">
      <a:majorFont>
        <a:latin typeface="DINPro-Medium"/>
        <a:ea typeface="ＭＳ Ｐゴシック"/>
        <a:cs typeface="ＭＳ Ｐゴシック"/>
      </a:majorFont>
      <a:minorFont>
        <a:latin typeface="Helvetica"/>
        <a:ea typeface="ＭＳ Ｐゴシック"/>
        <a:cs typeface="ＭＳ Ｐゴシック"/>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spDef>
    <a:lnDef>
      <a:spPr bwMode="auto">
        <a:xfrm>
          <a:off x="0" y="0"/>
          <a:ext cx="1" cy="1"/>
        </a:xfrm>
        <a:custGeom>
          <a:avLst/>
          <a:gdLst/>
          <a:ahLst/>
          <a:cxnLst/>
          <a:rect l="0" t="0" r="0" b="0"/>
          <a:pathLst/>
        </a:custGeom>
        <a:solidFill>
          <a:schemeClr val="accent1"/>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blurRad="63500" dist="38099" dir="2700000" algn="ctr" rotWithShape="0">
                  <a:schemeClr val="bg2">
                    <a:alpha val="74998"/>
                  </a:schemeClr>
                </a:outerShdw>
              </a:effectLst>
            </a14:hiddenEffects>
          </a:ext>
        </a:extLst>
      </a:spPr>
      <a:bodyPr vert="horz" wrap="square" lIns="91440" tIns="45720" rIns="91440" bIns="45720" numCol="1" anchor="t" anchorCtr="0" compatLnSpc="1">
        <a:prstTxWarp prst="textNoShape">
          <a:avLst/>
        </a:prstTxWarp>
      </a:bodyPr>
      <a:lstStyle>
        <a:defPPr marL="0" marR="0" indent="0" algn="l" defTabSz="914400" rtl="0" eaLnBrk="0" fontAlgn="base" latinLnBrk="0" hangingPunct="0">
          <a:lnSpc>
            <a:spcPct val="100000"/>
          </a:lnSpc>
          <a:spcBef>
            <a:spcPct val="0"/>
          </a:spcBef>
          <a:spcAft>
            <a:spcPct val="0"/>
          </a:spcAft>
          <a:buClrTx/>
          <a:buSzTx/>
          <a:buFontTx/>
          <a:buNone/>
          <a:tabLst/>
          <a:defRPr kumimoji="0" lang="en-US" sz="2400" b="0" i="0" u="none" strike="noStrike" cap="none" normalizeH="0" baseline="0">
            <a:ln>
              <a:noFill/>
            </a:ln>
            <a:solidFill>
              <a:srgbClr val="000000"/>
            </a:solidFill>
            <a:effectLst/>
            <a:latin typeface="Arial" charset="0"/>
            <a:ea typeface="ＭＳ Ｐゴシック" charset="0"/>
            <a:cs typeface="ＭＳ Ｐゴシック" charset="0"/>
          </a:defRPr>
        </a:defPPr>
      </a:lstStyle>
    </a:lnDef>
  </a:objectDefaults>
  <a:extraClrSchemeLst>
    <a:extraClrScheme>
      <a:clrScheme name="SFU_Template_Beta_0.2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FU_Template_Beta_0.2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FU_Template_Beta_0.2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FU_Template_Beta_0.2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FU_Template_Beta_0.2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FU_Template_Beta_0.2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FU_Template_Beta_0.2 7">
        <a:dk1>
          <a:srgbClr val="5C1F00"/>
        </a:dk1>
        <a:lt1>
          <a:srgbClr val="FFFFFF"/>
        </a:lt1>
        <a:dk2>
          <a:srgbClr val="800000"/>
        </a:dk2>
        <a:lt2>
          <a:srgbClr val="DFD293"/>
        </a:lt2>
        <a:accent1>
          <a:srgbClr val="713E39"/>
        </a:accent1>
        <a:accent2>
          <a:srgbClr val="BE7960"/>
        </a:accent2>
        <a:accent3>
          <a:srgbClr val="C0AAAA"/>
        </a:accent3>
        <a:accent4>
          <a:srgbClr val="DADADA"/>
        </a:accent4>
        <a:accent5>
          <a:srgbClr val="BBAFAE"/>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FU_Template_Beta_0.2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FU_Template_Beta_0.2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FU_Template_Beta_0.2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FU_Template_Beta_0.2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FU_Template_Beta_0.2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
      <a:clrScheme name="SFU_Template_Beta_0.2 13">
        <a:dk1>
          <a:srgbClr val="000000"/>
        </a:dk1>
        <a:lt1>
          <a:srgbClr val="FFFFFF"/>
        </a:lt1>
        <a:dk2>
          <a:srgbClr val="FFFFFF"/>
        </a:dk2>
        <a:lt2>
          <a:srgbClr val="464847"/>
        </a:lt2>
        <a:accent1>
          <a:srgbClr val="9E0927"/>
        </a:accent1>
        <a:accent2>
          <a:srgbClr val="003874"/>
        </a:accent2>
        <a:accent3>
          <a:srgbClr val="FFFFFF"/>
        </a:accent3>
        <a:accent4>
          <a:srgbClr val="000000"/>
        </a:accent4>
        <a:accent5>
          <a:srgbClr val="CCAAAC"/>
        </a:accent5>
        <a:accent6>
          <a:srgbClr val="003268"/>
        </a:accent6>
        <a:hlink>
          <a:srgbClr val="006AA8"/>
        </a:hlink>
        <a:folHlink>
          <a:srgbClr val="BA2B48"/>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SFU_PPtemplate2012V1 [Read-Only] [Compatibility Mode]" id="{0E5A6A2C-CE6C-408C-AAC9-04AB99DDFC5B}" vid="{F05C22DA-0CF9-438D-9381-A2B1812DC4F7}"/>
    </a:ext>
  </a:extLst>
</a:theme>
</file>

<file path=ppt/theme/theme2.xml><?xml version="1.0" encoding="utf-8"?>
<a:theme xmlns:a="http://schemas.openxmlformats.org/drawingml/2006/main" name="Office Theme">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Springer_2012">
  <a:themeElements>
    <a:clrScheme name="Benutzerdefiniert 5">
      <a:dk1>
        <a:srgbClr val="002143"/>
      </a:dk1>
      <a:lt1>
        <a:srgbClr val="FFFFFF"/>
      </a:lt1>
      <a:dk2>
        <a:srgbClr val="5F5F5F"/>
      </a:dk2>
      <a:lt2>
        <a:srgbClr val="EDEDED"/>
      </a:lt2>
      <a:accent1>
        <a:srgbClr val="00468A"/>
      </a:accent1>
      <a:accent2>
        <a:srgbClr val="0176C3"/>
      </a:accent2>
      <a:accent3>
        <a:srgbClr val="B3DCF5"/>
      </a:accent3>
      <a:accent4>
        <a:srgbClr val="8C8C8C"/>
      </a:accent4>
      <a:accent5>
        <a:srgbClr val="CCCCCC"/>
      </a:accent5>
      <a:accent6>
        <a:srgbClr val="EE7D11"/>
      </a:accent6>
      <a:hlink>
        <a:srgbClr val="0176C3"/>
      </a:hlink>
      <a:folHlink>
        <a:srgbClr val="999999"/>
      </a:folHlink>
    </a:clrScheme>
    <a:fontScheme name="Springer_2012">
      <a:majorFont>
        <a:latin typeface="Calibri"/>
        <a:ea typeface=""/>
        <a:cs typeface=""/>
      </a:majorFont>
      <a:minorFont>
        <a:latin typeface="Calibri"/>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spDef>
    <a:lnDef>
      <a:spPr bwMode="auto">
        <a:xfrm>
          <a:off x="0" y="0"/>
          <a:ext cx="1" cy="1"/>
        </a:xfrm>
        <a:custGeom>
          <a:avLst/>
          <a:gdLst/>
          <a:ahLst/>
          <a:cxnLst/>
          <a:rect l="0" t="0" r="0" b="0"/>
          <a:pathLst/>
        </a:custGeom>
        <a:solidFill>
          <a:srgbClr val="D1DDE9"/>
        </a:solidFill>
        <a:ln w="9525" cap="flat" cmpd="sng" algn="ctr">
          <a:solidFill>
            <a:schemeClr val="hlink"/>
          </a:solidFill>
          <a:prstDash val="solid"/>
          <a:round/>
          <a:headEnd type="none" w="med" len="med"/>
          <a:tailEnd type="none" w="med" len="med"/>
        </a:ln>
        <a:effectLst/>
      </a:spPr>
      <a:bodyPr vert="horz" wrap="square" lIns="91440" tIns="45720" rIns="91440" bIns="45720" numCol="1" anchor="t" anchorCtr="0" compatLnSpc="1">
        <a:prstTxWarp prst="textNoShape">
          <a:avLst/>
        </a:prstTxWarp>
        <a:spAutoFit/>
      </a:bodyPr>
      <a:lstStyle>
        <a:defPPr marL="0" marR="0" indent="0" algn="ctr" defTabSz="914400" rtl="0" eaLnBrk="0" fontAlgn="base" latinLnBrk="0" hangingPunct="0">
          <a:lnSpc>
            <a:spcPct val="100000"/>
          </a:lnSpc>
          <a:spcBef>
            <a:spcPct val="50000"/>
          </a:spcBef>
          <a:spcAft>
            <a:spcPct val="0"/>
          </a:spcAft>
          <a:buClrTx/>
          <a:buSzTx/>
          <a:buFontTx/>
          <a:buNone/>
          <a:tabLst/>
          <a:defRPr kumimoji="0" lang="en-US" sz="1600" b="0" i="0" u="none" strike="noStrike" cap="none" normalizeH="0" baseline="0">
            <a:ln>
              <a:noFill/>
            </a:ln>
            <a:solidFill>
              <a:schemeClr val="tx2"/>
            </a:solidFill>
            <a:effectLst/>
            <a:latin typeface="Arial" charset="0"/>
          </a:defRPr>
        </a:defPPr>
      </a:lstStyle>
    </a:lnDef>
    <a:txDef>
      <a:spPr>
        <a:noFill/>
      </a:spPr>
      <a:bodyPr wrap="square" lIns="0" tIns="0" rIns="0" bIns="0" rtlCol="0">
        <a:noAutofit/>
      </a:bodyPr>
      <a:lstStyle>
        <a:defPPr marL="177800" indent="-177800" algn="l">
          <a:spcBef>
            <a:spcPts val="800"/>
          </a:spcBef>
          <a:buClr>
            <a:schemeClr val="accent2"/>
          </a:buClr>
          <a:buSzPct val="100000"/>
          <a:buFont typeface="Arial"/>
          <a:buChar char="•"/>
          <a:defRPr dirty="0" err="1" smtClean="0">
            <a:latin typeface="+mn-lt"/>
          </a:defRPr>
        </a:defPPr>
      </a:lstStyle>
    </a:txDef>
  </a:objectDefaults>
  <a:extraClrSchemeLst>
    <a:extraClrScheme>
      <a:clrScheme name="SPRINGER_ssbm_E 1">
        <a:dk1>
          <a:srgbClr val="000000"/>
        </a:dk1>
        <a:lt1>
          <a:srgbClr val="FFFFFF"/>
        </a:lt1>
        <a:dk2>
          <a:srgbClr val="002143"/>
        </a:dk2>
        <a:lt2>
          <a:srgbClr val="CCCCD2"/>
        </a:lt2>
        <a:accent1>
          <a:srgbClr val="FF9A6E"/>
        </a:accent1>
        <a:accent2>
          <a:srgbClr val="F76013"/>
        </a:accent2>
        <a:accent3>
          <a:srgbClr val="FFFFFF"/>
        </a:accent3>
        <a:accent4>
          <a:srgbClr val="000000"/>
        </a:accent4>
        <a:accent5>
          <a:srgbClr val="FFCABA"/>
        </a:accent5>
        <a:accent6>
          <a:srgbClr val="E05610"/>
        </a:accent6>
        <a:hlink>
          <a:srgbClr val="FFCAB0"/>
        </a:hlink>
        <a:folHlink>
          <a:srgbClr val="A5A5A5"/>
        </a:folHlink>
      </a:clrScheme>
      <a:clrMap bg1="lt1" tx1="dk1" bg2="lt2" tx2="dk2" accent1="accent1" accent2="accent2" accent3="accent3" accent4="accent4" accent5="accent5" accent6="accent6" hlink="hlink" folHlink="folHlink"/>
    </a:extraClrScheme>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SFU I</Template>
  <TotalTime>6144</TotalTime>
  <Words>1488</Words>
  <Application>Microsoft Office PowerPoint</Application>
  <PresentationFormat>On-screen Show (4:3)</PresentationFormat>
  <Paragraphs>150</Paragraphs>
  <Slides>31</Slides>
  <Notes>0</Notes>
  <HiddenSlides>0</HiddenSlides>
  <MMClips>0</MMClips>
  <ScaleCrop>false</ScaleCrop>
  <HeadingPairs>
    <vt:vector size="6" baseType="variant">
      <vt:variant>
        <vt:lpstr>Fonts Used</vt:lpstr>
      </vt:variant>
      <vt:variant>
        <vt:i4>15</vt:i4>
      </vt:variant>
      <vt:variant>
        <vt:lpstr>Theme</vt:lpstr>
      </vt:variant>
      <vt:variant>
        <vt:i4>3</vt:i4>
      </vt:variant>
      <vt:variant>
        <vt:lpstr>Slide Titles</vt:lpstr>
      </vt:variant>
      <vt:variant>
        <vt:i4>31</vt:i4>
      </vt:variant>
    </vt:vector>
  </HeadingPairs>
  <TitlesOfParts>
    <vt:vector size="49" baseType="lpstr">
      <vt:lpstr>MS PGothic</vt:lpstr>
      <vt:lpstr>MS PGothic</vt:lpstr>
      <vt:lpstr>Arial</vt:lpstr>
      <vt:lpstr>Calibri</vt:lpstr>
      <vt:lpstr>Calibri Light</vt:lpstr>
      <vt:lpstr>Cambria</vt:lpstr>
      <vt:lpstr>DINPro-Medium</vt:lpstr>
      <vt:lpstr>Geneva</vt:lpstr>
      <vt:lpstr>Helvetica</vt:lpstr>
      <vt:lpstr>Lucida Grande</vt:lpstr>
      <vt:lpstr>Lucida Sans</vt:lpstr>
      <vt:lpstr>Times</vt:lpstr>
      <vt:lpstr>Times New Roman</vt:lpstr>
      <vt:lpstr>Wingdings</vt:lpstr>
      <vt:lpstr>ヒラギノ角ゴ Pro W3</vt:lpstr>
      <vt:lpstr>SFU_Template_Beta_0.2</vt:lpstr>
      <vt:lpstr>Office Theme</vt:lpstr>
      <vt:lpstr>Springer_2012</vt:lpstr>
      <vt:lpstr>TOP 10 THINGS TO CONSIDER IF YOU WANT TO GET PUBLISHED IN IJSME (OR ELSEWHERE)</vt:lpstr>
      <vt:lpstr>PowerPoint Presentation</vt:lpstr>
      <vt:lpstr>IJSME</vt:lpstr>
      <vt:lpstr>Submissions by Country and Comparison</vt:lpstr>
      <vt:lpstr>Acceptance by Country and Comparison</vt:lpstr>
      <vt:lpstr>Downloads (as of Aug 2015)</vt:lpstr>
      <vt:lpstr>MORE THAN IJSME</vt:lpstr>
      <vt:lpstr>STRUCTURE OF A GOOD ARTICLE</vt:lpstr>
      <vt:lpstr>1. TITLE</vt:lpstr>
      <vt:lpstr>2. ABSTRACT</vt:lpstr>
      <vt:lpstr>3. INTRODUCTION</vt:lpstr>
      <vt:lpstr>4. LITERATURE REVIEW</vt:lpstr>
      <vt:lpstr>5. RESEARCH QUESTION(S)</vt:lpstr>
      <vt:lpstr>6. METHODOLOGY</vt:lpstr>
      <vt:lpstr>7+8. RESULTS and DISCUSSION </vt:lpstr>
      <vt:lpstr>PowerPoint Presentation</vt:lpstr>
      <vt:lpstr>9. CONCLUSIONS</vt:lpstr>
      <vt:lpstr>10. RELEVANCE TO LITERATURE</vt:lpstr>
      <vt:lpstr>11. RELEVANCE TO THE PHENOMENON OF INTEREST</vt:lpstr>
      <vt:lpstr>12. REFERENCES</vt:lpstr>
      <vt:lpstr>13. JOURNAL SUBMISSION</vt:lpstr>
      <vt:lpstr>14. RESPOND TO YOUR REVIEWERS</vt:lpstr>
      <vt:lpstr>STRUCTURE OF A GOOD ARTICLE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THANK YOU</vt:lpstr>
    </vt:vector>
  </TitlesOfParts>
  <Company>Simon Fraser University</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Templates</dc:title>
  <dc:creator>Jennifer Conroy</dc:creator>
  <cp:lastModifiedBy>Peter Liljedahl</cp:lastModifiedBy>
  <cp:revision>369</cp:revision>
  <dcterms:created xsi:type="dcterms:W3CDTF">2007-05-10T23:03:35Z</dcterms:created>
  <dcterms:modified xsi:type="dcterms:W3CDTF">2017-07-28T01:49:02Z</dcterms:modified>
</cp:coreProperties>
</file>