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0" r:id="rId3"/>
    <p:sldId id="261" r:id="rId4"/>
    <p:sldId id="262" r:id="rId5"/>
    <p:sldId id="263" r:id="rId6"/>
    <p:sldId id="265" r:id="rId7"/>
    <p:sldId id="256" r:id="rId8"/>
    <p:sldId id="266" r:id="rId9"/>
    <p:sldId id="267" r:id="rId10"/>
    <p:sldId id="268" r:id="rId11"/>
    <p:sldId id="269" r:id="rId12"/>
    <p:sldId id="271" r:id="rId13"/>
    <p:sldId id="259" r:id="rId14"/>
    <p:sldId id="272" r:id="rId15"/>
    <p:sldId id="25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41" autoAdjust="0"/>
    <p:restoredTop sz="94660"/>
  </p:normalViewPr>
  <p:slideViewPr>
    <p:cSldViewPr snapToGrid="0">
      <p:cViewPr>
        <p:scale>
          <a:sx n="80" d="100"/>
          <a:sy n="80" d="100"/>
        </p:scale>
        <p:origin x="15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EE6E-24ED-47C1-A20F-66F4804879B9}" type="datetimeFigureOut">
              <a:rPr lang="en-CA" smtClean="0"/>
              <a:t>2015-10-22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911-2602-4C07-82AB-91ADF90626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240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EE6E-24ED-47C1-A20F-66F4804879B9}" type="datetimeFigureOut">
              <a:rPr lang="en-CA" smtClean="0"/>
              <a:t>2015-10-22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911-2602-4C07-82AB-91ADF90626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909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EE6E-24ED-47C1-A20F-66F4804879B9}" type="datetimeFigureOut">
              <a:rPr lang="en-CA" smtClean="0"/>
              <a:t>2015-10-22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911-2602-4C07-82AB-91ADF90626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447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EE6E-24ED-47C1-A20F-66F4804879B9}" type="datetimeFigureOut">
              <a:rPr lang="en-CA" smtClean="0"/>
              <a:t>2015-10-22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911-2602-4C07-82AB-91ADF90626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662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EE6E-24ED-47C1-A20F-66F4804879B9}" type="datetimeFigureOut">
              <a:rPr lang="en-CA" smtClean="0"/>
              <a:t>2015-10-22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911-2602-4C07-82AB-91ADF90626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8362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EE6E-24ED-47C1-A20F-66F4804879B9}" type="datetimeFigureOut">
              <a:rPr lang="en-CA" smtClean="0"/>
              <a:t>2015-10-22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911-2602-4C07-82AB-91ADF90626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262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EE6E-24ED-47C1-A20F-66F4804879B9}" type="datetimeFigureOut">
              <a:rPr lang="en-CA" smtClean="0"/>
              <a:t>2015-10-22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911-2602-4C07-82AB-91ADF90626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9187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EE6E-24ED-47C1-A20F-66F4804879B9}" type="datetimeFigureOut">
              <a:rPr lang="en-CA" smtClean="0"/>
              <a:t>2015-10-22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911-2602-4C07-82AB-91ADF90626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180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EE6E-24ED-47C1-A20F-66F4804879B9}" type="datetimeFigureOut">
              <a:rPr lang="en-CA" smtClean="0"/>
              <a:t>2015-10-22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911-2602-4C07-82AB-91ADF90626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262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EE6E-24ED-47C1-A20F-66F4804879B9}" type="datetimeFigureOut">
              <a:rPr lang="en-CA" smtClean="0"/>
              <a:t>2015-10-22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911-2602-4C07-82AB-91ADF90626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372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EE6E-24ED-47C1-A20F-66F4804879B9}" type="datetimeFigureOut">
              <a:rPr lang="en-CA" smtClean="0"/>
              <a:t>2015-10-22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911-2602-4C07-82AB-91ADF90626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463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7EE6E-24ED-47C1-A20F-66F4804879B9}" type="datetimeFigureOut">
              <a:rPr lang="en-CA" smtClean="0"/>
              <a:t>2015-10-22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BE911-2602-4C07-82AB-91ADF90626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596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735248" y="1122363"/>
            <a:ext cx="7932751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CA" dirty="0" smtClean="0"/>
              <a:t>CONCEPTUALIZING AND ACTUALIZING THE NEW CURRICULUM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735248" y="3602038"/>
            <a:ext cx="7932752" cy="1655762"/>
          </a:xfrm>
        </p:spPr>
        <p:txBody>
          <a:bodyPr/>
          <a:lstStyle/>
          <a:p>
            <a:pPr algn="l"/>
            <a:endParaRPr lang="en-CA" dirty="0" smtClean="0"/>
          </a:p>
          <a:p>
            <a:pPr algn="l"/>
            <a:r>
              <a:rPr lang="en-CA" sz="3200" dirty="0" smtClean="0"/>
              <a:t>Peter Liljedahl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171733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4" y="1893279"/>
            <a:ext cx="11999011" cy="419453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PROBLEMS</a:t>
            </a:r>
            <a:br>
              <a:rPr lang="en-US" dirty="0" smtClean="0"/>
            </a:br>
            <a:r>
              <a:rPr lang="en-US" dirty="0" smtClean="0"/>
              <a:t>Then and Now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127490" y="4331938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127490" y="4848548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127489" y="3794825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127488" y="2999231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472433" y="2628900"/>
            <a:ext cx="266" cy="170303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2"/>
          </p:cNvCxnSpPr>
          <p:nvPr/>
        </p:nvCxnSpPr>
        <p:spPr>
          <a:xfrm flipH="1">
            <a:off x="472433" y="4460813"/>
            <a:ext cx="3" cy="134309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242039" y="4331937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8555785" y="4342129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6447794" y="4331937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5047873" y="4342129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2931930" y="4330201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6" idx="3"/>
          </p:cNvCxnSpPr>
          <p:nvPr/>
        </p:nvCxnSpPr>
        <p:spPr>
          <a:xfrm flipV="1">
            <a:off x="817381" y="4394639"/>
            <a:ext cx="11101624" cy="173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77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4" y="1893279"/>
            <a:ext cx="11999011" cy="4194539"/>
          </a:xfrm>
          <a:prstGeom prst="rect">
            <a:avLst/>
          </a:prstGeom>
          <a:gradFill>
            <a:gsLst>
              <a:gs pos="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78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FF0000">
                <a:alpha val="12941"/>
              </a:srgbClr>
            </a:solidFill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PROBLEMS</a:t>
            </a:r>
            <a:br>
              <a:rPr lang="en-US" dirty="0" smtClean="0"/>
            </a:br>
            <a:r>
              <a:rPr lang="en-US" dirty="0" smtClean="0"/>
              <a:t>Then and Now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127490" y="4331938"/>
            <a:ext cx="689891" cy="128875"/>
          </a:xfrm>
          <a:prstGeom prst="rect">
            <a:avLst/>
          </a:prstGeom>
          <a:noFill/>
          <a:ln w="38100">
            <a:solidFill>
              <a:srgbClr val="FF0000">
                <a:alpha val="12941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127490" y="4848548"/>
            <a:ext cx="689891" cy="128875"/>
          </a:xfrm>
          <a:prstGeom prst="rect">
            <a:avLst/>
          </a:prstGeom>
          <a:noFill/>
          <a:ln w="38100">
            <a:solidFill>
              <a:srgbClr val="FF0000">
                <a:alpha val="12941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127489" y="3794825"/>
            <a:ext cx="689891" cy="128875"/>
          </a:xfrm>
          <a:prstGeom prst="rect">
            <a:avLst/>
          </a:prstGeom>
          <a:noFill/>
          <a:ln w="38100">
            <a:solidFill>
              <a:srgbClr val="FF0000">
                <a:alpha val="12941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127488" y="2999231"/>
            <a:ext cx="689891" cy="128875"/>
          </a:xfrm>
          <a:prstGeom prst="rect">
            <a:avLst/>
          </a:prstGeom>
          <a:noFill/>
          <a:ln w="38100">
            <a:solidFill>
              <a:srgbClr val="FF0000">
                <a:alpha val="12941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472433" y="2628900"/>
            <a:ext cx="266" cy="1703039"/>
          </a:xfrm>
          <a:prstGeom prst="straightConnector1">
            <a:avLst/>
          </a:prstGeom>
          <a:ln w="28575">
            <a:solidFill>
              <a:srgbClr val="FF0000">
                <a:alpha val="12941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2"/>
          </p:cNvCxnSpPr>
          <p:nvPr/>
        </p:nvCxnSpPr>
        <p:spPr>
          <a:xfrm flipH="1">
            <a:off x="472433" y="4460813"/>
            <a:ext cx="3" cy="1343097"/>
          </a:xfrm>
          <a:prstGeom prst="straightConnector1">
            <a:avLst/>
          </a:prstGeom>
          <a:ln w="28575">
            <a:solidFill>
              <a:srgbClr val="FF0000">
                <a:alpha val="12941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242039" y="4331937"/>
            <a:ext cx="689891" cy="128875"/>
          </a:xfrm>
          <a:prstGeom prst="rect">
            <a:avLst/>
          </a:prstGeom>
          <a:noFill/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8555785" y="4342129"/>
            <a:ext cx="689891" cy="128875"/>
          </a:xfrm>
          <a:prstGeom prst="rect">
            <a:avLst/>
          </a:prstGeom>
          <a:noFill/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6447794" y="4331937"/>
            <a:ext cx="689891" cy="128875"/>
          </a:xfrm>
          <a:prstGeom prst="rect">
            <a:avLst/>
          </a:prstGeom>
          <a:noFill/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5047873" y="4342129"/>
            <a:ext cx="689891" cy="128875"/>
          </a:xfrm>
          <a:prstGeom prst="rect">
            <a:avLst/>
          </a:prstGeom>
          <a:noFill/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2931930" y="4330201"/>
            <a:ext cx="689891" cy="128875"/>
          </a:xfrm>
          <a:prstGeom prst="rect">
            <a:avLst/>
          </a:prstGeom>
          <a:noFill/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6" idx="3"/>
          </p:cNvCxnSpPr>
          <p:nvPr/>
        </p:nvCxnSpPr>
        <p:spPr>
          <a:xfrm flipV="1">
            <a:off x="817381" y="4394639"/>
            <a:ext cx="11101624" cy="1737"/>
          </a:xfrm>
          <a:prstGeom prst="straightConnector1">
            <a:avLst/>
          </a:prstGeom>
          <a:ln w="28575">
            <a:solidFill>
              <a:srgbClr val="FF0000">
                <a:alpha val="2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27655" y="270344"/>
            <a:ext cx="4596568" cy="6832640"/>
          </a:xfrm>
          <a:prstGeom prst="rect">
            <a:avLst/>
          </a:prstGeom>
          <a:noFill/>
          <a:ln>
            <a:solidFill>
              <a:srgbClr val="FF0000">
                <a:alpha val="20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CA" sz="1050" dirty="0"/>
              <a:t>How did you estimate..? </a:t>
            </a:r>
          </a:p>
          <a:p>
            <a:r>
              <a:rPr lang="en-CA" sz="1050" dirty="0"/>
              <a:t>Explain how the referent helped you…? </a:t>
            </a:r>
          </a:p>
          <a:p>
            <a:r>
              <a:rPr lang="en-CA" sz="1050" dirty="0"/>
              <a:t>Is the total closer to 5 or 10? </a:t>
            </a:r>
          </a:p>
          <a:p>
            <a:r>
              <a:rPr lang="en-CA" sz="1050" dirty="0"/>
              <a:t>When might you need to partition numbers? </a:t>
            </a:r>
          </a:p>
          <a:p>
            <a:r>
              <a:rPr lang="en-CA" sz="1050" dirty="0"/>
              <a:t>What strategies did you use to solve the problem? </a:t>
            </a:r>
          </a:p>
          <a:p>
            <a:r>
              <a:rPr lang="en-CA" sz="1050" dirty="0"/>
              <a:t>How would you justify your solution?  </a:t>
            </a:r>
          </a:p>
          <a:p>
            <a:r>
              <a:rPr lang="en-CA" sz="1050" dirty="0"/>
              <a:t>_________________________________________________________________</a:t>
            </a:r>
          </a:p>
          <a:p>
            <a:r>
              <a:rPr lang="en-CA" sz="1050" dirty="0"/>
              <a:t> </a:t>
            </a:r>
          </a:p>
          <a:p>
            <a:r>
              <a:rPr lang="en-CA" sz="1050" dirty="0"/>
              <a:t>When you explored ways to …, how can you prove that you have the same ….? </a:t>
            </a:r>
          </a:p>
          <a:p>
            <a:r>
              <a:rPr lang="en-CA" sz="1050" dirty="0"/>
              <a:t>When might you need to …? </a:t>
            </a:r>
          </a:p>
          <a:p>
            <a:r>
              <a:rPr lang="en-CA" sz="1050" dirty="0"/>
              <a:t>How many ways..? Show your strategies. </a:t>
            </a:r>
          </a:p>
          <a:p>
            <a:r>
              <a:rPr lang="en-CA" sz="1050" dirty="0"/>
              <a:t>How might you apply what you learned...? </a:t>
            </a:r>
          </a:p>
          <a:p>
            <a:r>
              <a:rPr lang="en-CA" sz="1050" dirty="0"/>
              <a:t>Why did you choose a specific strategy? </a:t>
            </a:r>
          </a:p>
          <a:p>
            <a:r>
              <a:rPr lang="en-CA" sz="1050" dirty="0"/>
              <a:t>_________________________________________________________________</a:t>
            </a:r>
          </a:p>
          <a:p>
            <a:r>
              <a:rPr lang="en-CA" sz="1050" dirty="0"/>
              <a:t> </a:t>
            </a:r>
          </a:p>
          <a:p>
            <a:r>
              <a:rPr lang="en-CA" sz="1050" dirty="0"/>
              <a:t>What did you notice? </a:t>
            </a:r>
          </a:p>
          <a:p>
            <a:r>
              <a:rPr lang="en-CA" sz="1050" dirty="0"/>
              <a:t>How could you represent you thinking (concretely, pictorially, symbolically)?</a:t>
            </a:r>
          </a:p>
          <a:p>
            <a:r>
              <a:rPr lang="en-CA" sz="1050" dirty="0"/>
              <a:t>How would you explain the strategy you used? </a:t>
            </a:r>
          </a:p>
          <a:p>
            <a:r>
              <a:rPr lang="en-CA" sz="1050" dirty="0"/>
              <a:t>Explain how you solved the problem. </a:t>
            </a:r>
          </a:p>
          <a:p>
            <a:r>
              <a:rPr lang="en-CA" sz="1050" dirty="0"/>
              <a:t>Explain what you learned. </a:t>
            </a:r>
          </a:p>
          <a:p>
            <a:r>
              <a:rPr lang="en-CA" sz="1050" dirty="0"/>
              <a:t>Draw a picture to show your thinking.</a:t>
            </a:r>
          </a:p>
          <a:p>
            <a:r>
              <a:rPr lang="en-CA" sz="1050" dirty="0"/>
              <a:t>How would you describe your solution? </a:t>
            </a:r>
          </a:p>
          <a:p>
            <a:r>
              <a:rPr lang="en-CA" sz="1050" dirty="0"/>
              <a:t>How would you model the concept and explain your thinking to others? </a:t>
            </a:r>
          </a:p>
          <a:p>
            <a:r>
              <a:rPr lang="en-CA" sz="1050" dirty="0"/>
              <a:t>Describe and compare… </a:t>
            </a:r>
          </a:p>
          <a:p>
            <a:r>
              <a:rPr lang="en-CA" sz="1050" dirty="0"/>
              <a:t>How would you interpret the relationships…? </a:t>
            </a:r>
          </a:p>
          <a:p>
            <a:r>
              <a:rPr lang="en-CA" sz="1050" dirty="0"/>
              <a:t>Explain how you know…     Why does this make sense? </a:t>
            </a:r>
          </a:p>
          <a:p>
            <a:r>
              <a:rPr lang="en-CA" sz="1050" dirty="0"/>
              <a:t>Explore representing and describing …        What did you notice? </a:t>
            </a:r>
          </a:p>
          <a:p>
            <a:r>
              <a:rPr lang="en-CA" sz="1050" dirty="0"/>
              <a:t>How did you use technology to explore…? </a:t>
            </a:r>
          </a:p>
          <a:p>
            <a:r>
              <a:rPr lang="en-CA" sz="1050" dirty="0"/>
              <a:t>How did you use technology to solve the </a:t>
            </a:r>
            <a:r>
              <a:rPr lang="en-CA" sz="1050" dirty="0" smtClean="0"/>
              <a:t>problem</a:t>
            </a:r>
            <a:r>
              <a:rPr lang="en-CA" sz="1050" dirty="0"/>
              <a:t>? </a:t>
            </a:r>
          </a:p>
          <a:p>
            <a:r>
              <a:rPr lang="en-CA" sz="1050" dirty="0"/>
              <a:t>How did you use technology to communicate and </a:t>
            </a:r>
            <a:r>
              <a:rPr lang="en-CA" sz="1050" dirty="0" smtClean="0"/>
              <a:t>represent </a:t>
            </a:r>
            <a:r>
              <a:rPr lang="en-CA" sz="1050" dirty="0"/>
              <a:t>your thinking? </a:t>
            </a:r>
          </a:p>
          <a:p>
            <a:r>
              <a:rPr lang="en-CA" sz="1050" dirty="0"/>
              <a:t>Express your thoughts about your discoveries. </a:t>
            </a:r>
          </a:p>
          <a:p>
            <a:r>
              <a:rPr lang="en-CA" sz="1050" dirty="0"/>
              <a:t>_________________________________________________________________</a:t>
            </a:r>
          </a:p>
          <a:p>
            <a:r>
              <a:rPr lang="en-CA" sz="1050" dirty="0"/>
              <a:t> </a:t>
            </a:r>
          </a:p>
          <a:p>
            <a:r>
              <a:rPr lang="en-CA" sz="1050" dirty="0"/>
              <a:t>How did you visualize to help solve the problem? </a:t>
            </a:r>
          </a:p>
          <a:p>
            <a:r>
              <a:rPr lang="en-CA" sz="1050" dirty="0"/>
              <a:t>Describe what you visualized when you were solving the problem. </a:t>
            </a:r>
          </a:p>
          <a:p>
            <a:r>
              <a:rPr lang="en-CA" sz="1050" dirty="0"/>
              <a:t>When might you use what you have learned? </a:t>
            </a:r>
          </a:p>
          <a:p>
            <a:r>
              <a:rPr lang="en-CA" sz="1050" dirty="0"/>
              <a:t>How might this connect to other mathematical concepts?   </a:t>
            </a:r>
          </a:p>
          <a:p>
            <a:r>
              <a:rPr lang="en-CA" sz="1050" dirty="0"/>
              <a:t>How might you apply what you have learned? </a:t>
            </a:r>
          </a:p>
          <a:p>
            <a:r>
              <a:rPr lang="en-CA" sz="1050" dirty="0"/>
              <a:t>Demonstrate how you know this can be applied to other situations. </a:t>
            </a:r>
          </a:p>
          <a:p>
            <a:r>
              <a:rPr lang="en-CA" sz="1050" dirty="0"/>
              <a:t>How is this problem like something you solved before?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3556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4" y="1893279"/>
            <a:ext cx="11999011" cy="4194539"/>
          </a:xfrm>
          <a:prstGeom prst="rect">
            <a:avLst/>
          </a:prstGeom>
          <a:gradFill>
            <a:gsLst>
              <a:gs pos="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78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FF0000">
                <a:alpha val="12941"/>
              </a:srgbClr>
            </a:solidFill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PROBLEMS</a:t>
            </a:r>
            <a:br>
              <a:rPr lang="en-US" dirty="0" smtClean="0"/>
            </a:br>
            <a:r>
              <a:rPr lang="en-US" dirty="0" smtClean="0"/>
              <a:t>Then and Now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127490" y="4331938"/>
            <a:ext cx="689891" cy="128875"/>
          </a:xfrm>
          <a:prstGeom prst="rect">
            <a:avLst/>
          </a:prstGeom>
          <a:noFill/>
          <a:ln w="38100">
            <a:solidFill>
              <a:srgbClr val="FF0000">
                <a:alpha val="12941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127490" y="4848548"/>
            <a:ext cx="689891" cy="128875"/>
          </a:xfrm>
          <a:prstGeom prst="rect">
            <a:avLst/>
          </a:prstGeom>
          <a:noFill/>
          <a:ln w="38100">
            <a:solidFill>
              <a:srgbClr val="FF0000">
                <a:alpha val="12941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127489" y="3794825"/>
            <a:ext cx="689891" cy="128875"/>
          </a:xfrm>
          <a:prstGeom prst="rect">
            <a:avLst/>
          </a:prstGeom>
          <a:noFill/>
          <a:ln w="38100">
            <a:solidFill>
              <a:srgbClr val="FF0000">
                <a:alpha val="12941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127488" y="2999231"/>
            <a:ext cx="689891" cy="128875"/>
          </a:xfrm>
          <a:prstGeom prst="rect">
            <a:avLst/>
          </a:prstGeom>
          <a:noFill/>
          <a:ln w="38100">
            <a:solidFill>
              <a:srgbClr val="FF0000">
                <a:alpha val="12941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472433" y="2628900"/>
            <a:ext cx="266" cy="1703039"/>
          </a:xfrm>
          <a:prstGeom prst="straightConnector1">
            <a:avLst/>
          </a:prstGeom>
          <a:ln w="28575">
            <a:solidFill>
              <a:srgbClr val="FF0000">
                <a:alpha val="12941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2"/>
          </p:cNvCxnSpPr>
          <p:nvPr/>
        </p:nvCxnSpPr>
        <p:spPr>
          <a:xfrm flipH="1">
            <a:off x="472433" y="4460813"/>
            <a:ext cx="3" cy="1343097"/>
          </a:xfrm>
          <a:prstGeom prst="straightConnector1">
            <a:avLst/>
          </a:prstGeom>
          <a:ln w="28575">
            <a:solidFill>
              <a:srgbClr val="FF0000">
                <a:alpha val="12941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242039" y="4331937"/>
            <a:ext cx="689891" cy="128875"/>
          </a:xfrm>
          <a:prstGeom prst="rect">
            <a:avLst/>
          </a:prstGeom>
          <a:noFill/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8555785" y="4342129"/>
            <a:ext cx="689891" cy="128875"/>
          </a:xfrm>
          <a:prstGeom prst="rect">
            <a:avLst/>
          </a:prstGeom>
          <a:noFill/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6447794" y="4331937"/>
            <a:ext cx="689891" cy="128875"/>
          </a:xfrm>
          <a:prstGeom prst="rect">
            <a:avLst/>
          </a:prstGeom>
          <a:noFill/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5047873" y="4342129"/>
            <a:ext cx="689891" cy="128875"/>
          </a:xfrm>
          <a:prstGeom prst="rect">
            <a:avLst/>
          </a:prstGeom>
          <a:noFill/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2931930" y="4330201"/>
            <a:ext cx="689891" cy="128875"/>
          </a:xfrm>
          <a:prstGeom prst="rect">
            <a:avLst/>
          </a:prstGeom>
          <a:noFill/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6" idx="3"/>
          </p:cNvCxnSpPr>
          <p:nvPr/>
        </p:nvCxnSpPr>
        <p:spPr>
          <a:xfrm flipV="1">
            <a:off x="817381" y="4394639"/>
            <a:ext cx="11101624" cy="1737"/>
          </a:xfrm>
          <a:prstGeom prst="straightConnector1">
            <a:avLst/>
          </a:prstGeom>
          <a:ln w="28575">
            <a:solidFill>
              <a:srgbClr val="FF0000">
                <a:alpha val="2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27655" y="270344"/>
            <a:ext cx="4596568" cy="6463308"/>
          </a:xfrm>
          <a:prstGeom prst="rect">
            <a:avLst/>
          </a:prstGeom>
          <a:noFill/>
          <a:ln>
            <a:solidFill>
              <a:srgbClr val="FF0000">
                <a:alpha val="20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What </a:t>
            </a:r>
            <a:r>
              <a:rPr lang="en-CA" dirty="0"/>
              <a:t>did you notice? </a:t>
            </a:r>
          </a:p>
          <a:p>
            <a:r>
              <a:rPr lang="en-CA" dirty="0"/>
              <a:t>How could you represent you thinking (concretely, pictorially, symbolically)?</a:t>
            </a:r>
          </a:p>
          <a:p>
            <a:r>
              <a:rPr lang="en-CA" dirty="0"/>
              <a:t>How would you explain the strategy you used? </a:t>
            </a:r>
          </a:p>
          <a:p>
            <a:r>
              <a:rPr lang="en-CA" dirty="0"/>
              <a:t>Explain how you solved the problem. </a:t>
            </a:r>
          </a:p>
          <a:p>
            <a:r>
              <a:rPr lang="en-CA" dirty="0"/>
              <a:t>Explain what you learned. </a:t>
            </a:r>
          </a:p>
          <a:p>
            <a:r>
              <a:rPr lang="en-CA" dirty="0"/>
              <a:t>Draw a picture to show your thinking.</a:t>
            </a:r>
          </a:p>
          <a:p>
            <a:r>
              <a:rPr lang="en-CA" dirty="0"/>
              <a:t>How would you describe your solution? </a:t>
            </a:r>
          </a:p>
          <a:p>
            <a:r>
              <a:rPr lang="en-CA" dirty="0"/>
              <a:t>How would you model the concept and explain your thinking to others? </a:t>
            </a:r>
          </a:p>
          <a:p>
            <a:r>
              <a:rPr lang="en-CA" dirty="0"/>
              <a:t>Describe and compare… </a:t>
            </a:r>
          </a:p>
          <a:p>
            <a:r>
              <a:rPr lang="en-CA" dirty="0"/>
              <a:t>How would you interpret the relationships…? </a:t>
            </a:r>
          </a:p>
          <a:p>
            <a:r>
              <a:rPr lang="en-CA" dirty="0"/>
              <a:t>Explain how you know…     Why does this make sense? </a:t>
            </a:r>
          </a:p>
          <a:p>
            <a:r>
              <a:rPr lang="en-CA" dirty="0"/>
              <a:t>Explore representing and describing …        What did you notice? </a:t>
            </a:r>
          </a:p>
          <a:p>
            <a:r>
              <a:rPr lang="en-CA" dirty="0"/>
              <a:t>How did you use technology to explore…? </a:t>
            </a:r>
          </a:p>
          <a:p>
            <a:r>
              <a:rPr lang="en-CA" dirty="0"/>
              <a:t>How did you use technology to solve the </a:t>
            </a:r>
            <a:r>
              <a:rPr lang="en-CA" dirty="0" smtClean="0"/>
              <a:t>problem</a:t>
            </a:r>
            <a:r>
              <a:rPr lang="en-CA" dirty="0"/>
              <a:t>? </a:t>
            </a:r>
          </a:p>
          <a:p>
            <a:r>
              <a:rPr lang="en-CA" dirty="0"/>
              <a:t>How did you use technology to communicate and </a:t>
            </a:r>
            <a:r>
              <a:rPr lang="en-CA" dirty="0" smtClean="0"/>
              <a:t>represent </a:t>
            </a:r>
            <a:r>
              <a:rPr lang="en-CA" dirty="0"/>
              <a:t>your thinking? </a:t>
            </a:r>
          </a:p>
          <a:p>
            <a:r>
              <a:rPr lang="en-CA" dirty="0"/>
              <a:t>Express your thoughts about your discoveries. 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68386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4" y="1893279"/>
            <a:ext cx="11999011" cy="419453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br>
              <a:rPr lang="en-US" dirty="0" smtClean="0"/>
            </a:br>
            <a:r>
              <a:rPr lang="en-US" dirty="0" smtClean="0"/>
              <a:t>Then and Now</a:t>
            </a:r>
            <a:endParaRPr lang="en-CA" dirty="0"/>
          </a:p>
        </p:txBody>
      </p:sp>
      <p:sp>
        <p:nvSpPr>
          <p:cNvPr id="2" name="Rectangle 1"/>
          <p:cNvSpPr/>
          <p:nvPr/>
        </p:nvSpPr>
        <p:spPr>
          <a:xfrm>
            <a:off x="2236272" y="2758488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9254135" y="3814946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4344068" y="3805317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235201" y="3814947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2244225" y="4593018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823909" y="3821467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5744668" y="3814947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131683" y="4211778"/>
            <a:ext cx="689891" cy="12887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00B0F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1681" y="3430729"/>
            <a:ext cx="689891" cy="12887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00B0F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1682" y="5270265"/>
            <a:ext cx="689891" cy="12887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00B0F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34116" y="2041624"/>
            <a:ext cx="679150" cy="33027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5751053" y="2069704"/>
            <a:ext cx="689891" cy="30219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8528858" y="1900844"/>
            <a:ext cx="3519453" cy="47105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581218" y="1573782"/>
            <a:ext cx="7951" cy="51683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46853" y="3874317"/>
            <a:ext cx="459545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995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pathawayhomes.com/image_store/uploads/3/9/4/6/9/ar13534604219649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13" r="-1"/>
          <a:stretch/>
        </p:blipFill>
        <p:spPr bwMode="auto">
          <a:xfrm>
            <a:off x="1444036" y="2348881"/>
            <a:ext cx="3139797" cy="2367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CA" b="1" dirty="0" smtClean="0"/>
          </a:p>
          <a:p>
            <a:pPr algn="ctr">
              <a:buNone/>
            </a:pPr>
            <a:endParaRPr lang="en-CA" b="1" dirty="0" smtClean="0"/>
          </a:p>
          <a:p>
            <a:pPr algn="ctr">
              <a:buNone/>
            </a:pPr>
            <a:r>
              <a:rPr lang="en-CA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THANK YOU!</a:t>
            </a:r>
          </a:p>
          <a:p>
            <a:pPr algn="ctr">
              <a:buNone/>
            </a:pPr>
            <a:endParaRPr lang="en-CA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buNone/>
            </a:pPr>
            <a:r>
              <a:rPr lang="en-CA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liljedahl@sfu.ca</a:t>
            </a:r>
          </a:p>
          <a:p>
            <a:pPr algn="ctr">
              <a:buNone/>
            </a:pPr>
            <a:r>
              <a:rPr lang="en-CA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www.peterliljedahl.com/presentations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2325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4" y="1893279"/>
            <a:ext cx="11999011" cy="419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27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BC Curriculum Revisions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500"/>
              </a:spcBef>
            </a:pPr>
            <a:r>
              <a:rPr lang="en-CA" dirty="0" smtClean="0"/>
              <a:t>1968  → what</a:t>
            </a:r>
          </a:p>
          <a:p>
            <a:pPr>
              <a:spcBef>
                <a:spcPts val="1500"/>
              </a:spcBef>
            </a:pPr>
            <a:r>
              <a:rPr lang="en-CA" dirty="0" smtClean="0"/>
              <a:t>1976  → what</a:t>
            </a:r>
          </a:p>
          <a:p>
            <a:pPr>
              <a:spcBef>
                <a:spcPts val="1500"/>
              </a:spcBef>
            </a:pPr>
            <a:r>
              <a:rPr lang="en-CA" dirty="0" smtClean="0"/>
              <a:t>1984  → what + </a:t>
            </a:r>
            <a:r>
              <a:rPr lang="en-CA" sz="900" dirty="0" smtClean="0"/>
              <a:t>how</a:t>
            </a:r>
          </a:p>
          <a:p>
            <a:pPr>
              <a:spcBef>
                <a:spcPts val="1500"/>
              </a:spcBef>
            </a:pPr>
            <a:r>
              <a:rPr lang="en-CA" dirty="0" smtClean="0"/>
              <a:t>1994  → what + </a:t>
            </a:r>
            <a:r>
              <a:rPr lang="en-CA" sz="1200" dirty="0" smtClean="0"/>
              <a:t>how</a:t>
            </a:r>
          </a:p>
          <a:p>
            <a:pPr>
              <a:spcBef>
                <a:spcPts val="1500"/>
              </a:spcBef>
            </a:pPr>
            <a:r>
              <a:rPr lang="en-CA" dirty="0" smtClean="0"/>
              <a:t>2003  → what + </a:t>
            </a:r>
            <a:r>
              <a:rPr lang="en-CA" sz="1600" dirty="0" smtClean="0"/>
              <a:t>how</a:t>
            </a:r>
          </a:p>
          <a:p>
            <a:pPr>
              <a:spcBef>
                <a:spcPts val="1500"/>
              </a:spcBef>
            </a:pPr>
            <a:r>
              <a:rPr lang="en-CA" dirty="0" smtClean="0"/>
              <a:t>2008  → what + </a:t>
            </a:r>
            <a:r>
              <a:rPr lang="en-CA" sz="2000" dirty="0" smtClean="0"/>
              <a:t>how</a:t>
            </a:r>
          </a:p>
          <a:p>
            <a:r>
              <a:rPr lang="en-CA" dirty="0" smtClean="0"/>
              <a:t>2015</a:t>
            </a:r>
            <a:r>
              <a:rPr lang="en-CA" sz="3200" dirty="0" smtClean="0"/>
              <a:t>  </a:t>
            </a:r>
            <a:r>
              <a:rPr lang="en-CA" dirty="0" smtClean="0"/>
              <a:t>→</a:t>
            </a:r>
            <a:r>
              <a:rPr lang="en-CA" sz="3200" dirty="0" smtClean="0"/>
              <a:t> </a:t>
            </a:r>
            <a:r>
              <a:rPr lang="en-CA" sz="3600" dirty="0" smtClean="0"/>
              <a:t>how</a:t>
            </a:r>
            <a:r>
              <a:rPr lang="en-CA" dirty="0" smtClean="0"/>
              <a:t> + </a:t>
            </a:r>
            <a:r>
              <a:rPr lang="en-CA" sz="2400" dirty="0" smtClean="0"/>
              <a:t>what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179098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21" y="348397"/>
            <a:ext cx="6191568" cy="600105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7721" y="2360909"/>
            <a:ext cx="6111493" cy="310999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4249119" y="5931933"/>
            <a:ext cx="2530095" cy="39941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699366" y="5933240"/>
            <a:ext cx="2610170" cy="39941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3763505" y="1499777"/>
            <a:ext cx="3015709" cy="7988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534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21" y="348397"/>
            <a:ext cx="6191568" cy="600105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763505" y="1499777"/>
            <a:ext cx="3015709" cy="7988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699366" y="5933240"/>
            <a:ext cx="2610170" cy="39941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464231" y="2355742"/>
            <a:ext cx="1712562" cy="3456122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71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21" y="348397"/>
            <a:ext cx="6191568" cy="600105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7721" y="2360909"/>
            <a:ext cx="6089540" cy="310999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9769" y="210518"/>
            <a:ext cx="3702795" cy="644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61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21" y="348397"/>
            <a:ext cx="6191568" cy="600105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249119" y="5931933"/>
            <a:ext cx="2530095" cy="39941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699366" y="5933240"/>
            <a:ext cx="2610170" cy="39941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751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MATHEMATICS </a:t>
            </a:r>
            <a:r>
              <a:rPr lang="en-US" dirty="0" smtClean="0"/>
              <a:t>1</a:t>
            </a:r>
            <a:br>
              <a:rPr lang="en-US" dirty="0" smtClean="0"/>
            </a:br>
            <a:r>
              <a:rPr lang="en-US" dirty="0" smtClean="0"/>
              <a:t>Foundations </a:t>
            </a:r>
            <a:r>
              <a:rPr lang="en-US" dirty="0"/>
              <a:t>and Pre-Calculus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26788"/>
          </a:xfrm>
        </p:spPr>
        <p:txBody>
          <a:bodyPr>
            <a:normAutofit fontScale="40000" lnSpcReduction="20000"/>
          </a:bodyPr>
          <a:lstStyle/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b="1" dirty="0"/>
              <a:t>Reasoning and analyzing</a:t>
            </a:r>
            <a:endParaRPr lang="en-CA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Inductively and deductively reason and use logic to explore, make connections, predict, analyze, generalize, and make conclusions</a:t>
            </a:r>
            <a:endParaRPr lang="en-CA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Estimate</a:t>
            </a:r>
            <a:endParaRPr lang="en-CA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Develop and apply mental math strategies</a:t>
            </a:r>
            <a:endParaRPr lang="en-CA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Use tools {appropriate technology) to explore and create patterns, examine relationships, and test conjectures</a:t>
            </a:r>
            <a:endParaRPr lang="en-CA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b="1" dirty="0" smtClean="0"/>
              <a:t>Understanding </a:t>
            </a:r>
            <a:r>
              <a:rPr lang="en-US" b="1" dirty="0"/>
              <a:t>and solving</a:t>
            </a:r>
            <a:endParaRPr lang="en-CA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Implement multiple strategies to solve problems in both abstract and real-life situations using different cultural perspectives</a:t>
            </a:r>
            <a:endParaRPr lang="en-CA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Develop, construct, and apply mathematical understanding through play, inquiry, and problem solving</a:t>
            </a:r>
            <a:endParaRPr lang="en-CA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b="1" dirty="0" smtClean="0"/>
              <a:t>Communicating </a:t>
            </a:r>
            <a:r>
              <a:rPr lang="en-US" b="1" dirty="0"/>
              <a:t>and representing</a:t>
            </a:r>
            <a:endParaRPr lang="en-CA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Use mathematical vocabulary and language to contribute to mathematical discussions</a:t>
            </a:r>
            <a:endParaRPr lang="en-CA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Communicate in a variety of ways</a:t>
            </a:r>
            <a:endParaRPr lang="en-CA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Explain, clarify, and justify mathematical ideas</a:t>
            </a:r>
            <a:endParaRPr lang="en-CA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Develop mathematical understanding through concrete, pictorial, and symbolic representations</a:t>
            </a:r>
            <a:endParaRPr lang="en-CA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Use technology appropriately to record, communicate, and represent </a:t>
            </a:r>
            <a:r>
              <a:rPr lang="en-US" dirty="0" smtClean="0"/>
              <a:t>thinking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b="1" dirty="0" smtClean="0"/>
              <a:t>Connecting </a:t>
            </a:r>
            <a:r>
              <a:rPr lang="en-US" b="1" dirty="0"/>
              <a:t>and reflecting</a:t>
            </a:r>
            <a:endParaRPr lang="en-CA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Visualize and describe mathematical concepts</a:t>
            </a:r>
            <a:endParaRPr lang="en-CA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Explore, apply, and connect mathematical concepts to each other and make mathematical connections to other disciplines and the real world</a:t>
            </a:r>
            <a:endParaRPr lang="en-CA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Use dynamic visualizations to explore geometric and graphical relationships</a:t>
            </a:r>
            <a:endParaRPr lang="en-CA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Use mathematical arguments to support personal choices and recognize the consequences</a:t>
            </a:r>
            <a:endParaRPr lang="en-CA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Apply cultural perspectives of First Peoples to the concepts of locating, measuring, and numbering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7388842" y="1825625"/>
            <a:ext cx="3964957" cy="4351338"/>
          </a:xfrm>
        </p:spPr>
        <p:txBody>
          <a:bodyPr>
            <a:normAutofit fontScale="40000" lnSpcReduction="20000"/>
          </a:bodyPr>
          <a:lstStyle/>
          <a:p>
            <a:pPr lvl="0">
              <a:spcBef>
                <a:spcPts val="300"/>
              </a:spcBef>
            </a:pPr>
            <a:endParaRPr lang="en-US" dirty="0" smtClean="0"/>
          </a:p>
          <a:p>
            <a:pPr lvl="0">
              <a:spcBef>
                <a:spcPts val="300"/>
              </a:spcBef>
            </a:pPr>
            <a:endParaRPr lang="en-US" dirty="0"/>
          </a:p>
          <a:p>
            <a:pPr lvl="0">
              <a:spcBef>
                <a:spcPts val="300"/>
              </a:spcBef>
            </a:pPr>
            <a:endParaRPr lang="en-US" dirty="0" smtClean="0"/>
          </a:p>
          <a:p>
            <a:pPr lvl="0">
              <a:spcBef>
                <a:spcPts val="300"/>
              </a:spcBef>
            </a:pPr>
            <a:endParaRPr lang="en-US" dirty="0"/>
          </a:p>
          <a:p>
            <a:pPr lvl="0">
              <a:spcBef>
                <a:spcPts val="600"/>
              </a:spcBef>
            </a:pPr>
            <a:r>
              <a:rPr lang="en-US" dirty="0" smtClean="0"/>
              <a:t>strategies </a:t>
            </a:r>
            <a:r>
              <a:rPr lang="en-US" dirty="0"/>
              <a:t>to solve puzzles and win games</a:t>
            </a:r>
            <a:endParaRPr lang="en-CA" dirty="0"/>
          </a:p>
          <a:p>
            <a:pPr lvl="0">
              <a:spcBef>
                <a:spcPts val="600"/>
              </a:spcBef>
            </a:pPr>
            <a:r>
              <a:rPr lang="en-US" dirty="0"/>
              <a:t>primary trigonometric ratios</a:t>
            </a:r>
            <a:endParaRPr lang="en-CA" dirty="0"/>
          </a:p>
          <a:p>
            <a:pPr lvl="0">
              <a:spcBef>
                <a:spcPts val="600"/>
              </a:spcBef>
            </a:pPr>
            <a:r>
              <a:rPr lang="en-US" dirty="0"/>
              <a:t>metric and imperial measurement conversions</a:t>
            </a:r>
            <a:endParaRPr lang="en-CA" dirty="0"/>
          </a:p>
          <a:p>
            <a:pPr lvl="0">
              <a:spcBef>
                <a:spcPts val="600"/>
              </a:spcBef>
            </a:pPr>
            <a:r>
              <a:rPr lang="en-US" dirty="0"/>
              <a:t>analysis of measures of central tendency, including outliers</a:t>
            </a:r>
            <a:endParaRPr lang="en-CA" dirty="0"/>
          </a:p>
          <a:p>
            <a:pPr lvl="0">
              <a:spcBef>
                <a:spcPts val="600"/>
              </a:spcBef>
            </a:pPr>
            <a:r>
              <a:rPr lang="en-US" dirty="0"/>
              <a:t>experimental  probability</a:t>
            </a:r>
            <a:endParaRPr lang="en-CA" dirty="0"/>
          </a:p>
          <a:p>
            <a:pPr lvl="0">
              <a:spcBef>
                <a:spcPts val="600"/>
              </a:spcBef>
            </a:pPr>
            <a:r>
              <a:rPr lang="en-US" dirty="0"/>
              <a:t>income, including taxes and deductions</a:t>
            </a:r>
            <a:endParaRPr lang="en-CA" dirty="0"/>
          </a:p>
          <a:p>
            <a:pPr lvl="0">
              <a:spcBef>
                <a:spcPts val="600"/>
              </a:spcBef>
            </a:pPr>
            <a:r>
              <a:rPr lang="en-US" dirty="0"/>
              <a:t>savings and compound interest</a:t>
            </a:r>
            <a:endParaRPr lang="en-CA" dirty="0"/>
          </a:p>
          <a:p>
            <a:pPr lvl="0">
              <a:spcBef>
                <a:spcPts val="600"/>
              </a:spcBef>
            </a:pPr>
            <a:r>
              <a:rPr lang="en-US" dirty="0"/>
              <a:t>area and volume</a:t>
            </a:r>
            <a:endParaRPr lang="en-CA" dirty="0"/>
          </a:p>
          <a:p>
            <a:pPr lvl="0">
              <a:spcBef>
                <a:spcPts val="600"/>
              </a:spcBef>
            </a:pPr>
            <a:r>
              <a:rPr lang="en-US" dirty="0"/>
              <a:t>relations among data, graphs, and situations</a:t>
            </a:r>
            <a:endParaRPr lang="en-CA" dirty="0"/>
          </a:p>
          <a:p>
            <a:pPr lvl="0">
              <a:spcBef>
                <a:spcPts val="600"/>
              </a:spcBef>
            </a:pPr>
            <a:r>
              <a:rPr lang="en-US" dirty="0"/>
              <a:t>powers with integral exponents</a:t>
            </a:r>
            <a:endParaRPr lang="en-CA" dirty="0"/>
          </a:p>
          <a:p>
            <a:pPr lvl="0">
              <a:spcBef>
                <a:spcPts val="600"/>
              </a:spcBef>
            </a:pPr>
            <a:r>
              <a:rPr lang="en-US" dirty="0"/>
              <a:t>multiplication of polynomial expressions</a:t>
            </a:r>
            <a:endParaRPr lang="en-CA" dirty="0"/>
          </a:p>
          <a:p>
            <a:pPr lvl="0">
              <a:spcBef>
                <a:spcPts val="600"/>
              </a:spcBef>
            </a:pPr>
            <a:r>
              <a:rPr lang="en-US" dirty="0"/>
              <a:t>common factors and trinomial factoring</a:t>
            </a:r>
            <a:endParaRPr lang="en-CA" dirty="0"/>
          </a:p>
          <a:p>
            <a:pPr lvl="0">
              <a:spcBef>
                <a:spcPts val="600"/>
              </a:spcBef>
            </a:pPr>
            <a:r>
              <a:rPr lang="en-US" dirty="0"/>
              <a:t>linear equations with rational coefficients</a:t>
            </a:r>
            <a:endParaRPr lang="en-CA" dirty="0"/>
          </a:p>
          <a:p>
            <a:pPr>
              <a:spcBef>
                <a:spcPts val="600"/>
              </a:spcBef>
            </a:pPr>
            <a:r>
              <a:rPr lang="en-US" dirty="0"/>
              <a:t>linear relations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34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4" y="1893279"/>
            <a:ext cx="11999011" cy="419453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MATHEMATICS </a:t>
            </a:r>
            <a:r>
              <a:rPr lang="en-US" dirty="0" smtClean="0"/>
              <a:t>1</a:t>
            </a:r>
            <a:br>
              <a:rPr lang="en-US" dirty="0" smtClean="0"/>
            </a:br>
            <a:r>
              <a:rPr lang="en-US" dirty="0" smtClean="0"/>
              <a:t>Foundations </a:t>
            </a:r>
            <a:r>
              <a:rPr lang="en-US" dirty="0"/>
              <a:t>and Pre-Calculus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9946882" y="3303734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6454381" y="4579761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144272" y="2748378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3639072" y="4876812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5032537" y="3804996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2893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4" y="1893279"/>
            <a:ext cx="11999011" cy="419453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TEACHING AT THE INTERSECTIONS</a:t>
            </a:r>
            <a:br>
              <a:rPr lang="en-CA" dirty="0" smtClean="0"/>
            </a:br>
            <a:r>
              <a:rPr lang="en-CA" dirty="0" smtClean="0"/>
              <a:t>Unintended Consequences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2933899" y="4070350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4346947" y="4600086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5036838" y="4081825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5036838" y="3814796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7137461" y="4340955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5751053" y="4344968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5036840" y="4346619"/>
            <a:ext cx="689891" cy="128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Oval 1"/>
          <p:cNvSpPr/>
          <p:nvPr/>
        </p:nvSpPr>
        <p:spPr>
          <a:xfrm>
            <a:off x="4990454" y="4215539"/>
            <a:ext cx="782665" cy="379708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765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9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9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9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9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9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512</Words>
  <Application>Microsoft Office PowerPoint</Application>
  <PresentationFormat>Widescreen</PresentationFormat>
  <Paragraphs>121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CONCEPTUALIZING AND ACTUALIZING THE NEW CURRICULUM</vt:lpstr>
      <vt:lpstr>BC Curriculum Revisions</vt:lpstr>
      <vt:lpstr>PowerPoint Presentation</vt:lpstr>
      <vt:lpstr>PowerPoint Presentation</vt:lpstr>
      <vt:lpstr>PowerPoint Presentation</vt:lpstr>
      <vt:lpstr>PowerPoint Presentation</vt:lpstr>
      <vt:lpstr>MATHEMATICS 1 Foundations and Pre-Calculus</vt:lpstr>
      <vt:lpstr>MATHEMATICS 1 Foundations and Pre-Calculus</vt:lpstr>
      <vt:lpstr>TEACHING AT THE INTERSECTIONS Unintended Consequences</vt:lpstr>
      <vt:lpstr>GOOD PROBLEMS Then and Now</vt:lpstr>
      <vt:lpstr>GOOD PROBLEMS Then and Now</vt:lpstr>
      <vt:lpstr>GOOD PROBLEMS Then and Now</vt:lpstr>
      <vt:lpstr>ASSESSMENT Then and Now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MATHEMATICS 1 Foundations and Pre-Calculus</dc:title>
  <dc:creator>Peter Liljedahl</dc:creator>
  <cp:lastModifiedBy>Peter Liljedahl</cp:lastModifiedBy>
  <cp:revision>20</cp:revision>
  <dcterms:created xsi:type="dcterms:W3CDTF">2015-09-12T05:12:54Z</dcterms:created>
  <dcterms:modified xsi:type="dcterms:W3CDTF">2015-10-23T06:18:52Z</dcterms:modified>
</cp:coreProperties>
</file>